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5"/>
  </p:notesMasterIdLst>
  <p:sldIdLst>
    <p:sldId id="256" r:id="rId2"/>
    <p:sldId id="258" r:id="rId3"/>
    <p:sldId id="280" r:id="rId4"/>
    <p:sldId id="296" r:id="rId5"/>
    <p:sldId id="288" r:id="rId6"/>
    <p:sldId id="289" r:id="rId7"/>
    <p:sldId id="290" r:id="rId8"/>
    <p:sldId id="291" r:id="rId9"/>
    <p:sldId id="292" r:id="rId10"/>
    <p:sldId id="297" r:id="rId11"/>
    <p:sldId id="293" r:id="rId12"/>
    <p:sldId id="294" r:id="rId13"/>
    <p:sldId id="295" r:id="rId14"/>
  </p:sldIdLst>
  <p:sldSz cx="12192000" cy="6858000"/>
  <p:notesSz cx="6858000" cy="9144000"/>
  <p:custDataLst>
    <p:tags r:id="rId1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tes, Emily S. (CDC/DDID/NCEZID/DGMQ)" initials="JES(" lastIdx="0" clrIdx="0">
    <p:extLst>
      <p:ext uri="{19B8F6BF-5375-455C-9EA6-DF929625EA0E}">
        <p15:presenceInfo xmlns:p15="http://schemas.microsoft.com/office/powerpoint/2012/main" userId="S-1-5-21-1207783550-2075000910-922709458-221121" providerId="AD"/>
      </p:ext>
    </p:extLst>
  </p:cmAuthor>
  <p:cmAuthor id="2" name="Cohen, Nicole (Nicky) (CDC/OID/NCEZID)" initials="NC" lastIdx="0" clrIdx="1">
    <p:extLst>
      <p:ext uri="{19B8F6BF-5375-455C-9EA6-DF929625EA0E}">
        <p15:presenceInfo xmlns:p15="http://schemas.microsoft.com/office/powerpoint/2012/main" userId="Cohen, Nicole (Nicky) (CDC/OID/NCEZI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83313" autoAdjust="0"/>
  </p:normalViewPr>
  <p:slideViewPr>
    <p:cSldViewPr snapToGrid="0">
      <p:cViewPr varScale="1">
        <p:scale>
          <a:sx n="52" d="100"/>
          <a:sy n="52" d="100"/>
        </p:scale>
        <p:origin x="1188" y="48"/>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5/4/2021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baseline="0"/>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a:p>
        </p:txBody>
      </p:sp>
    </p:spTree>
    <p:extLst>
      <p:ext uri="{BB962C8B-B14F-4D97-AF65-F5344CB8AC3E}">
        <p14:creationId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12</a:t>
            </a:fld>
            <a:endParaRPr lang="en-US"/>
          </a:p>
        </p:txBody>
      </p:sp>
    </p:spTree>
    <p:extLst>
      <p:ext uri="{BB962C8B-B14F-4D97-AF65-F5344CB8AC3E}">
        <p14:creationId xmlns:p14="http://schemas.microsoft.com/office/powerpoint/2010/main" val="21400055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i="0" baseline="0"/>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a:p>
        </p:txBody>
      </p:sp>
    </p:spTree>
    <p:extLst>
      <p:ext uri="{BB962C8B-B14F-4D97-AF65-F5344CB8AC3E}">
        <p14:creationId xmlns:p14="http://schemas.microsoft.com/office/powerpoint/2010/main" val="176316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Before we get started, I want to bring back a table we used previously in the training: the difference between a SOP and a PHERP. </a:t>
            </a:r>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a:p>
        </p:txBody>
      </p:sp>
    </p:spTree>
    <p:extLst>
      <p:ext uri="{BB962C8B-B14F-4D97-AF65-F5344CB8AC3E}">
        <p14:creationId xmlns:p14="http://schemas.microsoft.com/office/powerpoint/2010/main" val="313750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a:solidFill>
                  <a:schemeClr val="tx1"/>
                </a:solidFill>
                <a:effectLst/>
                <a:latin typeface="+mn-lt"/>
                <a:ea typeface="+mn-ea"/>
                <a:cs typeface="+mn-cs"/>
              </a:rPr>
              <a:t>Coordinated and Timely Response </a:t>
            </a:r>
          </a:p>
          <a:p>
            <a:r>
              <a:rPr lang="en-US" sz="1200" kern="1200">
                <a:solidFill>
                  <a:schemeClr val="tx1"/>
                </a:solidFill>
                <a:effectLst/>
                <a:latin typeface="+mn-lt"/>
                <a:ea typeface="+mn-ea"/>
                <a:cs typeface="+mn-cs"/>
              </a:rPr>
              <a:t>The implementation of public health response measures is a multi-agency effort. As such, the measures implemented by the agencies should be well coordinated to avoid confusion, inconsistencies, and duplication of resources. Consideration should be given to the possibility that measures may need to be very rapidly deployed and implemented.</a:t>
            </a:r>
          </a:p>
          <a:p>
            <a:endParaRPr lang="en-US"/>
          </a:p>
          <a:p>
            <a:pPr lvl="0"/>
            <a:r>
              <a:rPr lang="en-US" sz="1200" b="1" kern="1200">
                <a:solidFill>
                  <a:schemeClr val="tx1"/>
                </a:solidFill>
                <a:effectLst/>
                <a:latin typeface="+mn-lt"/>
                <a:ea typeface="+mn-ea"/>
                <a:cs typeface="+mn-cs"/>
              </a:rPr>
              <a:t>Effective and Sustainable Measures</a:t>
            </a:r>
          </a:p>
          <a:p>
            <a:r>
              <a:rPr lang="en-US" sz="1200" kern="1200">
                <a:solidFill>
                  <a:schemeClr val="tx1"/>
                </a:solidFill>
                <a:effectLst/>
                <a:latin typeface="+mn-lt"/>
                <a:ea typeface="+mn-ea"/>
                <a:cs typeface="+mn-cs"/>
              </a:rPr>
              <a:t>Response to a suspected communicable disease event may continue over a prolonged period. Measures adopted should be effective and—at the same time—sustainable until the situation dissipates. As the situation evolves, measures may have to be increased (e.g., surge staffing and scaling up surveillance measures) or decreased depending on the level of the risk. Public health measures should be commensurate with the risk level. </a:t>
            </a:r>
          </a:p>
          <a:p>
            <a:endParaRPr lang="en-US" sz="1200" kern="1200">
              <a:solidFill>
                <a:schemeClr val="tx1"/>
              </a:solidFill>
              <a:effectLst/>
              <a:latin typeface="+mn-lt"/>
              <a:ea typeface="+mn-ea"/>
              <a:cs typeface="+mn-cs"/>
            </a:endParaRPr>
          </a:p>
          <a:p>
            <a:pPr lvl="0"/>
            <a:r>
              <a:rPr lang="en-US" sz="1200" b="1" kern="1200">
                <a:solidFill>
                  <a:schemeClr val="tx1"/>
                </a:solidFill>
                <a:effectLst/>
                <a:latin typeface="+mn-lt"/>
                <a:ea typeface="+mn-ea"/>
                <a:cs typeface="+mn-cs"/>
              </a:rPr>
              <a:t>Minimal Inconvenience to Travelers or Disruption of Trade</a:t>
            </a:r>
          </a:p>
          <a:p>
            <a:r>
              <a:rPr lang="en-US" sz="1200" kern="1200">
                <a:solidFill>
                  <a:schemeClr val="tx1"/>
                </a:solidFill>
                <a:effectLst/>
                <a:latin typeface="+mn-lt"/>
                <a:ea typeface="+mn-ea"/>
                <a:cs typeface="+mn-cs"/>
              </a:rPr>
              <a:t>Processes and public health response measures introduced during a communicable disease event should be targeted at containing the event (e.g., minimizing the impact of the event) and mitigating the risks to additional travelers and staff. Care should be given to minimize inconvenience to all travelers and to prevent unwarranted travel and trade restrictions, as stated in the World Health Organization’s International Health Regulations (IHR, 2005).</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 </a:t>
            </a:r>
          </a:p>
          <a:p>
            <a:pPr lvl="0"/>
            <a:r>
              <a:rPr lang="en-US" sz="1200" b="1" kern="1200">
                <a:solidFill>
                  <a:schemeClr val="tx1"/>
                </a:solidFill>
                <a:effectLst/>
                <a:latin typeface="+mn-lt"/>
                <a:ea typeface="+mn-ea"/>
                <a:cs typeface="+mn-cs"/>
              </a:rPr>
              <a:t>Rapid Return to Steady State as the Event Subsides</a:t>
            </a:r>
          </a:p>
          <a:p>
            <a:r>
              <a:rPr lang="en-US" sz="1200" kern="1200">
                <a:solidFill>
                  <a:schemeClr val="tx1"/>
                </a:solidFill>
                <a:effectLst/>
                <a:latin typeface="+mn-lt"/>
                <a:ea typeface="+mn-ea"/>
                <a:cs typeface="+mn-cs"/>
              </a:rPr>
              <a:t>As an event response diminishes, returning agency operations to steady state is a priority. For extended responses, criteria for de-escalation may need to be developed. Additional associated processes for scaling down the emergency measures may also be needed to ensure the return to routine operations is commensurate with the reduction in health risk.</a:t>
            </a:r>
          </a:p>
          <a:p>
            <a:endParaRPr lang="en-US" sz="12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a:p>
        </p:txBody>
      </p:sp>
    </p:spTree>
    <p:extLst>
      <p:ext uri="{BB962C8B-B14F-4D97-AF65-F5344CB8AC3E}">
        <p14:creationId xmlns:p14="http://schemas.microsoft.com/office/powerpoint/2010/main" val="11253181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Question and Answer:</a:t>
            </a:r>
            <a:r>
              <a:rPr lang="en-US" b="0"/>
              <a:t> Ask participants their opinions on when you would activate the PHERP. Get responses, and then continue with this slide.</a:t>
            </a:r>
          </a:p>
          <a:p>
            <a:endParaRPr lang="en-US" b="0"/>
          </a:p>
          <a:p>
            <a:endParaRPr lang="en-US" b="0"/>
          </a:p>
          <a:p>
            <a:endParaRPr lang="en-US" b="1"/>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a:p>
        </p:txBody>
      </p:sp>
    </p:spTree>
    <p:extLst>
      <p:ext uri="{BB962C8B-B14F-4D97-AF65-F5344CB8AC3E}">
        <p14:creationId xmlns:p14="http://schemas.microsoft.com/office/powerpoint/2010/main" val="6961252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a:p>
        </p:txBody>
      </p:sp>
    </p:spTree>
    <p:extLst>
      <p:ext uri="{BB962C8B-B14F-4D97-AF65-F5344CB8AC3E}">
        <p14:creationId xmlns:p14="http://schemas.microsoft.com/office/powerpoint/2010/main" val="12299250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a:p>
        </p:txBody>
      </p:sp>
    </p:spTree>
    <p:extLst>
      <p:ext uri="{BB962C8B-B14F-4D97-AF65-F5344CB8AC3E}">
        <p14:creationId xmlns:p14="http://schemas.microsoft.com/office/powerpoint/2010/main" val="22416134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Question and Answer: </a:t>
            </a:r>
            <a:r>
              <a:rPr lang="en-US" b="0"/>
              <a:t> Ask participants if their POE has an EOC and how they communicate with them (wait for responses). Then ask them if they have ever communicated with a national EOC or a regional EOC for guidance.</a:t>
            </a:r>
            <a:endParaRPr lang="en-US" b="1"/>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a:p>
        </p:txBody>
      </p:sp>
    </p:spTree>
    <p:extLst>
      <p:ext uri="{BB962C8B-B14F-4D97-AF65-F5344CB8AC3E}">
        <p14:creationId xmlns:p14="http://schemas.microsoft.com/office/powerpoint/2010/main" val="12783531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11</a:t>
            </a:fld>
            <a:endParaRPr lang="en-US"/>
          </a:p>
        </p:txBody>
      </p:sp>
    </p:spTree>
    <p:extLst>
      <p:ext uri="{BB962C8B-B14F-4D97-AF65-F5344CB8AC3E}">
        <p14:creationId xmlns:p14="http://schemas.microsoft.com/office/powerpoint/2010/main" val="29292359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5/4/2021</a:t>
            </a:fld>
            <a:endParaRPr lang="en-US"/>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t>‹#›</a:t>
            </a:fld>
            <a:endParaRPr lang="en-US"/>
          </a:p>
        </p:txBody>
      </p:sp>
    </p:spTree>
    <p:extLst>
      <p:ext uri="{BB962C8B-B14F-4D97-AF65-F5344CB8AC3E}">
        <p14:creationId xmlns:p14="http://schemas.microsoft.com/office/powerpoint/2010/main" val="287873590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9" name="Freeform 5"/>
            <p:cNvSpPr/>
            <p:nvPr/>
          </p:nvSpPr>
          <p:spPr bwMode="gray">
            <a:xfrm rot="10800000">
              <a:off x="459506" y="321130"/>
              <a:ext cx="11277600" cy="4533900"/>
            </a:xfrm>
            <a:custGeom>
              <a:avLst/>
              <a:gdLst/>
              <a:ahLst/>
              <a:cxnLst/>
              <a:rect l="0" t="0" r="r" b="b"/>
              <a:pathLst>
                <a:path w="7103"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txBody>
            <a:bodyPr/>
            <a:lstStyle/>
            <a:p>
              <a:endParaRPr/>
            </a:p>
          </p:txBody>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1548979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7" name="Freeform 5"/>
            <p:cNvSpPr/>
            <p:nvPr/>
          </p:nvSpPr>
          <p:spPr bwMode="gray">
            <a:xfrm>
              <a:off x="455612" y="2801319"/>
              <a:ext cx="11277600" cy="3602637"/>
            </a:xfrm>
            <a:custGeom>
              <a:avLst/>
              <a:gdLst/>
              <a:ahLst/>
              <a:cxnLst/>
              <a:rect l="l" t="t" r="r" b="b"/>
              <a:pathLst>
                <a:path w="10000" h="7945">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txBody>
            <a:bodyPr/>
            <a:lstStyle/>
            <a:p>
              <a:endParaRPr/>
            </a:p>
          </p:txBody>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267597064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204700518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85269615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flipH="1">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5/4/2021</a:t>
            </a:fld>
            <a:endParaRPr lang="en-US"/>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49970860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flipH="1">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H="1">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5/4/2021</a:t>
            </a:fld>
            <a:endParaRPr lang="en-US"/>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422638532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2187844-C5ED-45E6-B218-100506E2EC0B}"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104914646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F443C1F-BAB6-4805-8025-EA4F02F258FB}"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46306306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69A5DE-364D-4624-8CC9-0BBEDE162FE6}"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248408910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117708985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0BA6193-0BE1-4296-9705-6CE0AEEF927B}"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96565531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822C89E-B455-4712-BD92-9B785A4FF93E}" type="datetime1">
              <a:rPr lang="en-US" smtClean="0"/>
              <a:t>5/4/2021</a:t>
            </a:fld>
            <a:endParaRPr lang="en-US"/>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64064611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3473C8-8C52-430B-88D6-A59A36E66BE4}" type="datetime1">
              <a:rPr lang="en-US" smtClean="0"/>
              <a:t>5/4/2021</a:t>
            </a:fld>
            <a:endParaRPr lang="en-US"/>
          </a:p>
        </p:txBody>
      </p:sp>
      <p:sp>
        <p:nvSpPr>
          <p:cNvPr id="4" name="Footer Placeholder 3"/>
          <p:cNvSpPr>
            <a:spLocks noGrp="1"/>
          </p:cNvSpPr>
          <p:nvPr>
            <p:ph type="ftr" sz="quarter" idx="11"/>
          </p:nvPr>
        </p:nvSpPr>
        <p:spPr/>
        <p:txBody>
          <a:bodyPr/>
          <a:lstStyle/>
          <a:p>
            <a:r>
              <a:rPr lang="en-US"/>
              <a:t>
              </a:t>
            </a:r>
          </a:p>
        </p:txBody>
      </p:sp>
      <p:sp>
        <p:nvSpPr>
          <p:cNvPr id="5" name="Slide Number Placeholder 4"/>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258159958"/>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5/4/2021</a:t>
            </a:fld>
            <a:endParaRPr lang="en-US"/>
          </a:p>
        </p:txBody>
      </p:sp>
      <p:sp>
        <p:nvSpPr>
          <p:cNvPr id="3" name="Footer Placeholder 2"/>
          <p:cNvSpPr>
            <a:spLocks noGrp="1"/>
          </p:cNvSpPr>
          <p:nvPr>
            <p:ph type="ftr" sz="quarter" idx="11"/>
          </p:nvPr>
        </p:nvSpPr>
        <p:spPr/>
        <p:txBody>
          <a:bodyPr/>
          <a:lstStyle/>
          <a:p>
            <a:r>
              <a:rPr lang="en-US"/>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08962104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143784537"/>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37333171"/>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20" name="Freeform 5"/>
            <p:cNvSpPr/>
            <p:nvPr/>
          </p:nvSpPr>
          <p:spPr bwMode="gray">
            <a:xfrm>
              <a:off x="459506" y="1866405"/>
              <a:ext cx="11277600" cy="4533900"/>
            </a:xfrm>
            <a:custGeom>
              <a:avLst/>
              <a:gdLst/>
              <a:ahLst/>
              <a:cxnLst/>
              <a:rect l="0" t="0" r="r" b="b"/>
              <a:pathLst>
                <a:path w="7103"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txBody>
            <a:bodyPr/>
            <a:lstStyle/>
            <a:p>
              <a:endParaRPr/>
            </a:p>
          </p:txBody>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5/4/2021</a:t>
            </a:fld>
            <a:endParaRPr lang="en-US"/>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t>‹#›</a:t>
            </a:fld>
            <a:endParaRPr lang="en-US"/>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transition/>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fr-FR" sz="5400" b="1" i="0" strike="noStrike" cap="none" spc="0" baseline="0" dirty="0">
                <a:solidFill>
                  <a:srgbClr val="EBEBEB"/>
                </a:solidFill>
                <a:effectLst/>
                <a:latin typeface="Century Gothic"/>
                <a:ea typeface="Century Gothic" charset="0"/>
                <a:cs typeface="Century Gothic"/>
              </a:rPr>
              <a:t>Planification des </a:t>
            </a:r>
            <a:br>
              <a:rPr lang="fr-FR" sz="5400" b="1" i="0" strike="noStrike" cap="none" spc="0" baseline="0" dirty="0">
                <a:solidFill>
                  <a:srgbClr val="EBEBEB"/>
                </a:solidFill>
                <a:effectLst/>
                <a:latin typeface="Century Gothic"/>
                <a:ea typeface="Century Gothic" charset="0"/>
                <a:cs typeface="Century Gothic"/>
              </a:rPr>
            </a:br>
            <a:r>
              <a:rPr lang="fr-FR" sz="5400" b="1" i="0" strike="noStrike" cap="none" spc="0" baseline="0" dirty="0">
                <a:solidFill>
                  <a:srgbClr val="EBEBEB"/>
                </a:solidFill>
                <a:effectLst/>
                <a:latin typeface="Century Gothic"/>
                <a:ea typeface="Century Gothic" charset="0"/>
                <a:cs typeface="Century Gothic"/>
              </a:rPr>
              <a:t>urgences prolongées</a:t>
            </a:r>
          </a:p>
        </p:txBody>
      </p:sp>
      <p:sp>
        <p:nvSpPr>
          <p:cNvPr id="3" name="Subtitle 2"/>
          <p:cNvSpPr>
            <a:spLocks noGrp="1"/>
          </p:cNvSpPr>
          <p:nvPr>
            <p:ph type="subTitle" idx="1"/>
          </p:nvPr>
        </p:nvSpPr>
        <p:spPr>
          <a:xfrm>
            <a:off x="1154955" y="4777379"/>
            <a:ext cx="9998466" cy="1612131"/>
          </a:xfrm>
        </p:spPr>
        <p:txBody>
          <a:bodyPr/>
          <a:lstStyle/>
          <a:p>
            <a:r>
              <a:rPr lang="fr-FR" sz="1800" b="0" i="0" strike="noStrike" cap="all" spc="0" baseline="0">
                <a:solidFill>
                  <a:srgbClr val="ACD433"/>
                </a:solidFill>
                <a:effectLst/>
                <a:latin typeface="Century Gothic"/>
                <a:ea typeface="Century Gothic" charset="0"/>
                <a:cs typeface="Century Gothic"/>
              </a:rPr>
              <a:t>Aperçu et utilisation d’un plan d’intervention d’urgence de santé publique (PIUSP)</a:t>
            </a:r>
          </a:p>
          <a:p>
            <a:r>
              <a:rPr lang="fr-FR" sz="1800" b="0" i="0" strike="noStrike" cap="all" spc="0" baseline="0">
                <a:solidFill>
                  <a:srgbClr val="ACD433"/>
                </a:solidFill>
                <a:effectLst/>
                <a:latin typeface="Century Gothic"/>
                <a:ea typeface="Century Gothic" charset="0"/>
                <a:cs typeface="Century Gothic"/>
              </a:rPr>
              <a:t>[</a:t>
            </a:r>
            <a:r>
              <a:rPr lang="fr-FR" sz="1800" b="0" i="0" strike="noStrike" cap="all" spc="0" baseline="0">
                <a:solidFill>
                  <a:srgbClr val="FF0000"/>
                </a:solidFill>
                <a:effectLst/>
                <a:latin typeface="Century Gothic"/>
                <a:ea typeface="Century Gothic" charset="0"/>
                <a:cs typeface="Century Gothic"/>
              </a:rPr>
              <a:t>date</a:t>
            </a:r>
            <a:r>
              <a:rPr lang="fr-FR" sz="1800" b="0" i="0" strike="noStrike" cap="all" spc="0" baseline="0">
                <a:solidFill>
                  <a:srgbClr val="ACD433"/>
                </a:solidFill>
                <a:effectLst/>
                <a:latin typeface="Century Gothic"/>
                <a:ea typeface="Century Gothic" charset="0"/>
                <a:cs typeface="Century Gothic"/>
              </a:rPr>
              <a:t>]</a:t>
            </a:r>
          </a:p>
          <a:p>
            <a:endParaRPr lang="en-US"/>
          </a:p>
          <a:p>
            <a:endParaRPr lang="en-US"/>
          </a:p>
        </p:txBody>
      </p:sp>
    </p:spTree>
    <p:extLst>
      <p:ext uri="{BB962C8B-B14F-4D97-AF65-F5344CB8AC3E}">
        <p14:creationId xmlns:p14="http://schemas.microsoft.com/office/powerpoint/2010/main" val="31937899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71113-F96D-4C88-B9F4-9F9BBAFE5F13}"/>
              </a:ext>
            </a:extLst>
          </p:cNvPr>
          <p:cNvSpPr>
            <a:spLocks noGrp="1"/>
          </p:cNvSpPr>
          <p:nvPr>
            <p:ph type="title"/>
          </p:nvPr>
        </p:nvSpPr>
        <p:spPr>
          <a:xfrm>
            <a:off x="1001261" y="838256"/>
            <a:ext cx="8761413" cy="706964"/>
          </a:xfrm>
        </p:spPr>
        <p:txBody>
          <a:bodyPr/>
          <a:lstStyle/>
          <a:p>
            <a:r>
              <a:rPr lang="fr-FR" sz="3600" b="0" i="0" strike="noStrike" cap="none" spc="0" baseline="0">
                <a:solidFill>
                  <a:srgbClr val="EBEBEB"/>
                </a:solidFill>
                <a:effectLst/>
                <a:latin typeface="Century Gothic"/>
                <a:ea typeface="Century Gothic" charset="0"/>
                <a:cs typeface="Century Gothic"/>
              </a:rPr>
              <a:t>Capacité d’intervention</a:t>
            </a:r>
          </a:p>
        </p:txBody>
      </p:sp>
      <p:sp>
        <p:nvSpPr>
          <p:cNvPr id="4" name="Slide Number Placeholder 3">
            <a:extLst>
              <a:ext uri="{FF2B5EF4-FFF2-40B4-BE49-F238E27FC236}">
                <a16:creationId xmlns:a16="http://schemas.microsoft.com/office/drawing/2014/main" id="{469B6D18-5C85-47C0-AAD1-B3ED3D0189A1}"/>
              </a:ext>
            </a:extLst>
          </p:cNvPr>
          <p:cNvSpPr>
            <a:spLocks noGrp="1"/>
          </p:cNvSpPr>
          <p:nvPr>
            <p:ph type="sldNum" sz="quarter" idx="12"/>
          </p:nvPr>
        </p:nvSpPr>
        <p:spPr/>
        <p:txBody>
          <a:bodyPr/>
          <a:lstStyle/>
          <a:p>
            <a:fld id="{D57F1E4F-1CFF-5643-939E-217C01CDF565}" type="slidenum">
              <a:rPr lang="en-US" smtClean="0"/>
              <a:t>10</a:t>
            </a:fld>
            <a:endParaRPr lang="en-US"/>
          </a:p>
        </p:txBody>
      </p:sp>
      <p:sp>
        <p:nvSpPr>
          <p:cNvPr id="5" name="Content Placeholder 2">
            <a:extLst>
              <a:ext uri="{FF2B5EF4-FFF2-40B4-BE49-F238E27FC236}">
                <a16:creationId xmlns:a16="http://schemas.microsoft.com/office/drawing/2014/main" id="{0A647003-1CCA-42F1-8C83-BF29B5363482}"/>
              </a:ext>
            </a:extLst>
          </p:cNvPr>
          <p:cNvSpPr txBox="1"/>
          <p:nvPr/>
        </p:nvSpPr>
        <p:spPr>
          <a:xfrm>
            <a:off x="553072" y="2574198"/>
            <a:ext cx="6704256" cy="273858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fr-FR" sz="1800" b="0" i="0" strike="noStrike" cap="none" spc="0" baseline="0">
                <a:solidFill>
                  <a:srgbClr val="404040"/>
                </a:solidFill>
                <a:effectLst/>
                <a:latin typeface="Century Gothic"/>
                <a:ea typeface="Century Gothic" charset="0"/>
                <a:cs typeface="Century Gothic"/>
              </a:rPr>
              <a:t>Insérez ici votre plan de capacité d’intervention</a:t>
            </a:r>
          </a:p>
          <a:p>
            <a:r>
              <a:rPr lang="fr-FR" sz="1800" b="0" i="0" strike="noStrike" cap="none" spc="0" baseline="0">
                <a:solidFill>
                  <a:srgbClr val="404040"/>
                </a:solidFill>
                <a:effectLst/>
                <a:latin typeface="Century Gothic"/>
                <a:ea typeface="Century Gothic" charset="0"/>
                <a:cs typeface="Century Gothic"/>
              </a:rPr>
              <a:t>Remarque : De nombreux plans de capacité d’intervention de PoE sont rédigés en consultation avec la direction nationale de [agence de santé du PoE]</a:t>
            </a:r>
          </a:p>
          <a:p>
            <a:endParaRPr lang="en-US"/>
          </a:p>
          <a:p>
            <a:endParaRPr lang="en-US"/>
          </a:p>
        </p:txBody>
      </p:sp>
      <p:pic>
        <p:nvPicPr>
          <p:cNvPr id="6" name="Picture 5">
            <a:extLst>
              <a:ext uri="{FF2B5EF4-FFF2-40B4-BE49-F238E27FC236}">
                <a16:creationId xmlns:a16="http://schemas.microsoft.com/office/drawing/2014/main" id="{8395B51B-01D9-4D3F-B4C4-AF1427A6C7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57577" y="2806621"/>
            <a:ext cx="3994150" cy="3224486"/>
          </a:xfrm>
          <a:prstGeom prst="rect">
            <a:avLst/>
          </a:prstGeom>
        </p:spPr>
      </p:pic>
    </p:spTree>
    <p:extLst>
      <p:ext uri="{BB962C8B-B14F-4D97-AF65-F5344CB8AC3E}">
        <p14:creationId xmlns:p14="http://schemas.microsoft.com/office/powerpoint/2010/main" val="38848841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590E3-1B81-0D4D-B917-FB3E4C631CB9}"/>
              </a:ext>
            </a:extLst>
          </p:cNvPr>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charset="0"/>
                <a:cs typeface="Century Gothic"/>
              </a:rPr>
              <a:t>Mesures de réponse de santé publique</a:t>
            </a:r>
          </a:p>
        </p:txBody>
      </p:sp>
      <p:sp>
        <p:nvSpPr>
          <p:cNvPr id="3" name="Content Placeholder 2">
            <a:extLst>
              <a:ext uri="{FF2B5EF4-FFF2-40B4-BE49-F238E27FC236}">
                <a16:creationId xmlns:a16="http://schemas.microsoft.com/office/drawing/2014/main" id="{590E90BF-6A98-0C44-8DAD-4661B0E3EDD9}"/>
              </a:ext>
            </a:extLst>
          </p:cNvPr>
          <p:cNvSpPr>
            <a:spLocks noGrp="1"/>
          </p:cNvSpPr>
          <p:nvPr>
            <p:ph idx="1"/>
          </p:nvPr>
        </p:nvSpPr>
        <p:spPr>
          <a:xfrm>
            <a:off x="1154955" y="2603500"/>
            <a:ext cx="6993002" cy="3416300"/>
          </a:xfrm>
        </p:spPr>
        <p:txBody>
          <a:bodyPr>
            <a:normAutofit/>
          </a:bodyPr>
          <a:lstStyle/>
          <a:p>
            <a:r>
              <a:rPr lang="fr-FR" sz="2000" b="0" i="0" strike="noStrike" cap="none" spc="0" baseline="0" dirty="0">
                <a:solidFill>
                  <a:srgbClr val="404040"/>
                </a:solidFill>
                <a:effectLst/>
                <a:latin typeface="Century Gothic"/>
                <a:ea typeface="Century Gothic" charset="0"/>
                <a:cs typeface="Century Gothic"/>
              </a:rPr>
              <a:t>Avis d’alerte sanitaire</a:t>
            </a:r>
          </a:p>
          <a:p>
            <a:r>
              <a:rPr lang="fr-FR" sz="2000" b="0" i="0" strike="noStrike" cap="none" spc="0" baseline="0" dirty="0">
                <a:solidFill>
                  <a:srgbClr val="404040"/>
                </a:solidFill>
                <a:effectLst/>
                <a:latin typeface="Century Gothic"/>
                <a:ea typeface="Century Gothic" charset="0"/>
                <a:cs typeface="Century Gothic"/>
              </a:rPr>
              <a:t>Formulaires de déclaration/de dépistage de santé</a:t>
            </a:r>
          </a:p>
          <a:p>
            <a:r>
              <a:rPr lang="fr-FR" sz="2000" b="0" i="0" strike="noStrike" cap="none" spc="0" baseline="0" dirty="0">
                <a:solidFill>
                  <a:srgbClr val="404040"/>
                </a:solidFill>
                <a:effectLst/>
                <a:latin typeface="Century Gothic"/>
                <a:ea typeface="Century Gothic" charset="0"/>
                <a:cs typeface="Century Gothic"/>
              </a:rPr>
              <a:t>Formulaires de localisation de passager</a:t>
            </a:r>
          </a:p>
          <a:p>
            <a:r>
              <a:rPr lang="fr-FR" sz="2000" b="0" i="0" strike="noStrike" cap="none" spc="0" baseline="0" dirty="0">
                <a:solidFill>
                  <a:srgbClr val="404040"/>
                </a:solidFill>
                <a:effectLst/>
                <a:latin typeface="Century Gothic"/>
                <a:ea typeface="Century Gothic" charset="0"/>
                <a:cs typeface="Century Gothic"/>
              </a:rPr>
              <a:t>Mesures de contrôle</a:t>
            </a:r>
          </a:p>
          <a:p>
            <a:r>
              <a:rPr lang="fr-FR" sz="2000" b="0" i="0" strike="noStrike" cap="none" spc="0" baseline="0" dirty="0">
                <a:solidFill>
                  <a:srgbClr val="404040"/>
                </a:solidFill>
                <a:effectLst/>
                <a:latin typeface="Century Gothic"/>
                <a:ea typeface="Century Gothic" charset="0"/>
                <a:cs typeface="Century Gothic"/>
              </a:rPr>
              <a:t>Isolement et mise en quarantaine</a:t>
            </a:r>
          </a:p>
        </p:txBody>
      </p:sp>
      <p:sp>
        <p:nvSpPr>
          <p:cNvPr id="4" name="Slide Number Placeholder 3">
            <a:extLst>
              <a:ext uri="{FF2B5EF4-FFF2-40B4-BE49-F238E27FC236}">
                <a16:creationId xmlns:a16="http://schemas.microsoft.com/office/drawing/2014/main" id="{9BF9D70A-DB71-5C4D-97CA-CCFCA771459C}"/>
              </a:ext>
            </a:extLst>
          </p:cNvPr>
          <p:cNvSpPr>
            <a:spLocks noGrp="1"/>
          </p:cNvSpPr>
          <p:nvPr>
            <p:ph type="sldNum" sz="quarter" idx="12"/>
          </p:nvPr>
        </p:nvSpPr>
        <p:spPr/>
        <p:txBody>
          <a:bodyPr/>
          <a:lstStyle/>
          <a:p>
            <a:fld id="{D57F1E4F-1CFF-5643-939E-217C01CDF565}" type="slidenum">
              <a:rPr lang="en-US" smtClean="0"/>
              <a:t>11</a:t>
            </a:fld>
            <a:endParaRPr lang="en-US"/>
          </a:p>
        </p:txBody>
      </p:sp>
      <p:pic>
        <p:nvPicPr>
          <p:cNvPr id="6" name="Picture 5">
            <a:extLst>
              <a:ext uri="{FF2B5EF4-FFF2-40B4-BE49-F238E27FC236}">
                <a16:creationId xmlns:a16="http://schemas.microsoft.com/office/drawing/2014/main" id="{C3EC6CC6-6766-7E44-A04C-98F9902C18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13356" y="2603500"/>
            <a:ext cx="3177383" cy="2677928"/>
          </a:xfrm>
          <a:prstGeom prst="rect">
            <a:avLst/>
          </a:prstGeom>
        </p:spPr>
      </p:pic>
    </p:spTree>
    <p:extLst>
      <p:ext uri="{BB962C8B-B14F-4D97-AF65-F5344CB8AC3E}">
        <p14:creationId xmlns:p14="http://schemas.microsoft.com/office/powerpoint/2010/main" val="56080258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937AD-2D1D-564D-9A6A-275C5EE91A3A}"/>
              </a:ext>
            </a:extLst>
          </p:cNvPr>
          <p:cNvSpPr>
            <a:spLocks noGrp="1"/>
          </p:cNvSpPr>
          <p:nvPr>
            <p:ph type="title"/>
          </p:nvPr>
        </p:nvSpPr>
        <p:spPr>
          <a:xfrm>
            <a:off x="1154954" y="679572"/>
            <a:ext cx="8761413" cy="1003988"/>
          </a:xfrm>
        </p:spPr>
        <p:txBody>
          <a:bodyPr/>
          <a:lstStyle/>
          <a:p>
            <a:r>
              <a:rPr lang="fr-FR" sz="3600" b="0" i="0" strike="noStrike" cap="none" spc="0" baseline="0">
                <a:solidFill>
                  <a:srgbClr val="EBEBEB"/>
                </a:solidFill>
                <a:effectLst/>
                <a:latin typeface="Century Gothic"/>
                <a:ea typeface="Century Gothic" charset="0"/>
                <a:cs typeface="Century Gothic"/>
              </a:rPr>
              <a:t>Rôles et responsabilités : Partie la plus importante du plan</a:t>
            </a:r>
          </a:p>
        </p:txBody>
      </p:sp>
      <p:sp>
        <p:nvSpPr>
          <p:cNvPr id="3" name="Content Placeholder 2">
            <a:extLst>
              <a:ext uri="{FF2B5EF4-FFF2-40B4-BE49-F238E27FC236}">
                <a16:creationId xmlns:a16="http://schemas.microsoft.com/office/drawing/2014/main" id="{62DEF8C4-97D2-B64C-B150-5EA609DF68B4}"/>
              </a:ext>
            </a:extLst>
          </p:cNvPr>
          <p:cNvSpPr>
            <a:spLocks noGrp="1"/>
          </p:cNvSpPr>
          <p:nvPr>
            <p:ph idx="1"/>
          </p:nvPr>
        </p:nvSpPr>
        <p:spPr>
          <a:xfrm>
            <a:off x="537818" y="2474026"/>
            <a:ext cx="10838571" cy="3868900"/>
          </a:xfrm>
        </p:spPr>
        <p:txBody>
          <a:bodyPr numCol="2">
            <a:normAutofit lnSpcReduction="10000"/>
          </a:bodyPr>
          <a:lstStyle/>
          <a:p>
            <a:r>
              <a:rPr lang="fr-FR" sz="1800" b="0" i="0" strike="noStrike" cap="none" spc="0" baseline="0">
                <a:solidFill>
                  <a:srgbClr val="404040"/>
                </a:solidFill>
                <a:effectLst/>
                <a:latin typeface="Century Gothic"/>
                <a:ea typeface="Century Gothic" charset="0"/>
                <a:cs typeface="Century Gothic"/>
              </a:rPr>
              <a:t>[</a:t>
            </a:r>
            <a:r>
              <a:rPr lang="fr-FR" sz="2000" b="0" i="0" strike="noStrike" cap="none" spc="0" baseline="0">
                <a:solidFill>
                  <a:srgbClr val="FF0000"/>
                </a:solidFill>
                <a:effectLst/>
                <a:latin typeface="Century Gothic"/>
                <a:ea typeface="Century Gothic" charset="0"/>
                <a:cs typeface="Century Gothic"/>
              </a:rPr>
              <a:t>PNHF</a:t>
            </a:r>
            <a:r>
              <a:rPr lang="fr-FR" sz="2000" b="0" i="0" strike="noStrike" cap="none" spc="0" baseline="0">
                <a:solidFill>
                  <a:srgbClr val="404040"/>
                </a:solidFill>
                <a:effectLst/>
                <a:latin typeface="Century Gothic"/>
                <a:ea typeface="Century Gothic" charset="0"/>
                <a:cs typeface="Century Gothic"/>
              </a:rPr>
              <a:t>]</a:t>
            </a:r>
          </a:p>
          <a:p>
            <a:r>
              <a:rPr lang="fr-FR" sz="2000" b="0" i="0" strike="noStrike" cap="none" spc="0" baseline="0">
                <a:solidFill>
                  <a:srgbClr val="404040"/>
                </a:solidFill>
                <a:effectLst/>
                <a:latin typeface="Century Gothic"/>
                <a:ea typeface="Century Gothic" charset="0"/>
                <a:cs typeface="Century Gothic"/>
              </a:rPr>
              <a:t>Autorités aéroportuaires/portuaires</a:t>
            </a:r>
          </a:p>
          <a:p>
            <a:r>
              <a:rPr lang="fr-FR" sz="2000" b="0" i="0" strike="noStrike" cap="none" spc="0" baseline="0">
                <a:solidFill>
                  <a:srgbClr val="404040"/>
                </a:solidFill>
                <a:effectLst/>
                <a:latin typeface="Century Gothic"/>
                <a:ea typeface="Century Gothic" charset="0"/>
                <a:cs typeface="Century Gothic"/>
              </a:rPr>
              <a:t>Équipe de gestion de crise</a:t>
            </a:r>
          </a:p>
          <a:p>
            <a:r>
              <a:rPr lang="fr-FR" sz="2000" b="0" i="0" strike="noStrike" cap="none" spc="0" baseline="0">
                <a:solidFill>
                  <a:srgbClr val="404040"/>
                </a:solidFill>
                <a:effectLst/>
                <a:latin typeface="Century Gothic"/>
                <a:ea typeface="Century Gothic" charset="0"/>
                <a:cs typeface="Century Gothic"/>
              </a:rPr>
              <a:t>Agents de compagnies aériennes/maritimes</a:t>
            </a:r>
          </a:p>
          <a:p>
            <a:r>
              <a:rPr lang="fr-FR" sz="2000" b="0" i="0" strike="noStrike" cap="none" spc="0" baseline="0">
                <a:solidFill>
                  <a:srgbClr val="404040"/>
                </a:solidFill>
                <a:effectLst/>
                <a:latin typeface="Century Gothic"/>
                <a:ea typeface="Century Gothic" charset="0"/>
                <a:cs typeface="Century Gothic"/>
              </a:rPr>
              <a:t>Commandant de bord</a:t>
            </a:r>
          </a:p>
          <a:p>
            <a:r>
              <a:rPr lang="fr-FR" sz="2000" b="0" i="0" strike="noStrike" cap="none" spc="0" baseline="0">
                <a:solidFill>
                  <a:srgbClr val="404040"/>
                </a:solidFill>
                <a:effectLst/>
                <a:latin typeface="Century Gothic"/>
                <a:ea typeface="Century Gothic" charset="0"/>
                <a:cs typeface="Century Gothic"/>
              </a:rPr>
              <a:t>Agences de sécurité (y compris les douanes et l’immigration)</a:t>
            </a:r>
          </a:p>
          <a:p>
            <a:endParaRPr lang="en-US" sz="2000"/>
          </a:p>
          <a:p>
            <a:endParaRPr lang="en-US" sz="2000"/>
          </a:p>
          <a:p>
            <a:r>
              <a:rPr lang="fr-FR" sz="2000" b="0" i="0" strike="noStrike" cap="none" spc="0" baseline="0">
                <a:solidFill>
                  <a:srgbClr val="404040"/>
                </a:solidFill>
                <a:effectLst/>
                <a:latin typeface="Century Gothic"/>
                <a:ea typeface="Century Gothic" charset="0"/>
                <a:cs typeface="Century Gothic"/>
              </a:rPr>
              <a:t>Autorités de police</a:t>
            </a:r>
          </a:p>
          <a:p>
            <a:r>
              <a:rPr lang="fr-FR" sz="2000" b="0" i="0" strike="noStrike" cap="none" spc="0" baseline="0">
                <a:solidFill>
                  <a:srgbClr val="404040"/>
                </a:solidFill>
                <a:effectLst/>
                <a:latin typeface="Century Gothic"/>
                <a:ea typeface="Century Gothic" charset="0"/>
                <a:cs typeface="Century Gothic"/>
              </a:rPr>
              <a:t>Services médicaux d’urgence et d’ambulance</a:t>
            </a:r>
          </a:p>
          <a:p>
            <a:r>
              <a:rPr lang="fr-FR" sz="2000" b="0" i="0" strike="noStrike" cap="none" spc="0" baseline="0">
                <a:solidFill>
                  <a:srgbClr val="404040"/>
                </a:solidFill>
                <a:effectLst/>
                <a:latin typeface="Century Gothic"/>
                <a:ea typeface="Century Gothic" charset="0"/>
                <a:cs typeface="Century Gothic"/>
              </a:rPr>
              <a:t>Ministère national de la Santé (MS), y compris les représentants des juridictions du district/locales</a:t>
            </a:r>
          </a:p>
          <a:p>
            <a:r>
              <a:rPr lang="fr-FR" sz="2000" b="0" i="0" strike="noStrike" cap="none" spc="0" baseline="0">
                <a:solidFill>
                  <a:srgbClr val="404040"/>
                </a:solidFill>
                <a:effectLst/>
                <a:latin typeface="Century Gothic"/>
                <a:ea typeface="Century Gothic" charset="0"/>
                <a:cs typeface="Century Gothic"/>
              </a:rPr>
              <a:t>Hôpitaux vers lesquels les patients sont orientés</a:t>
            </a:r>
          </a:p>
          <a:p>
            <a:r>
              <a:rPr lang="fr-FR" sz="2000" b="0" i="0" strike="noStrike" cap="none" spc="0" baseline="0">
                <a:solidFill>
                  <a:srgbClr val="404040"/>
                </a:solidFill>
                <a:effectLst/>
                <a:latin typeface="Century Gothic"/>
                <a:ea typeface="Century Gothic" charset="0"/>
                <a:cs typeface="Century Gothic"/>
              </a:rPr>
              <a:t>Porte-parole pour l’information du public</a:t>
            </a:r>
          </a:p>
        </p:txBody>
      </p:sp>
      <p:sp>
        <p:nvSpPr>
          <p:cNvPr id="4" name="Slide Number Placeholder 3">
            <a:extLst>
              <a:ext uri="{FF2B5EF4-FFF2-40B4-BE49-F238E27FC236}">
                <a16:creationId xmlns:a16="http://schemas.microsoft.com/office/drawing/2014/main" id="{DCC806CB-9AFF-0545-BA42-0AAB29E31229}"/>
              </a:ext>
            </a:extLst>
          </p:cNvPr>
          <p:cNvSpPr>
            <a:spLocks noGrp="1"/>
          </p:cNvSpPr>
          <p:nvPr>
            <p:ph type="sldNum" sz="quarter" idx="12"/>
          </p:nvPr>
        </p:nvSpPr>
        <p:spPr/>
        <p:txBody>
          <a:bodyPr/>
          <a:lstStyle/>
          <a:p>
            <a:fld id="{D57F1E4F-1CFF-5643-939E-217C01CDF565}" type="slidenum">
              <a:rPr lang="en-US" smtClean="0"/>
              <a:t>12</a:t>
            </a:fld>
            <a:endParaRPr lang="en-US"/>
          </a:p>
        </p:txBody>
      </p:sp>
    </p:spTree>
    <p:extLst>
      <p:ext uri="{BB962C8B-B14F-4D97-AF65-F5344CB8AC3E}">
        <p14:creationId xmlns:p14="http://schemas.microsoft.com/office/powerpoint/2010/main" val="22784518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0EDBD5-CAC3-BF4B-879A-4E6FBB01F4E6}"/>
              </a:ext>
            </a:extLst>
          </p:cNvPr>
          <p:cNvSpPr>
            <a:spLocks noGrp="1"/>
          </p:cNvSpPr>
          <p:nvPr>
            <p:ph type="title"/>
          </p:nvPr>
        </p:nvSpPr>
        <p:spPr>
          <a:xfrm>
            <a:off x="1001261" y="709934"/>
            <a:ext cx="8761413" cy="706964"/>
          </a:xfrm>
        </p:spPr>
        <p:txBody>
          <a:bodyPr/>
          <a:lstStyle/>
          <a:p>
            <a:r>
              <a:rPr lang="fr-FR" sz="3600" b="0" i="0" strike="noStrike" cap="none" spc="0" baseline="0">
                <a:solidFill>
                  <a:srgbClr val="EBEBEB"/>
                </a:solidFill>
                <a:effectLst/>
                <a:latin typeface="Century Gothic"/>
                <a:ea typeface="Century Gothic" charset="0"/>
                <a:cs typeface="Century Gothic"/>
              </a:rPr>
              <a:t>Annexes pertinentes</a:t>
            </a:r>
          </a:p>
        </p:txBody>
      </p:sp>
      <p:sp>
        <p:nvSpPr>
          <p:cNvPr id="3" name="Content Placeholder 2">
            <a:extLst>
              <a:ext uri="{FF2B5EF4-FFF2-40B4-BE49-F238E27FC236}">
                <a16:creationId xmlns:a16="http://schemas.microsoft.com/office/drawing/2014/main" id="{E85890DA-CBBF-2E4F-B2FB-C7AF0564E802}"/>
              </a:ext>
            </a:extLst>
          </p:cNvPr>
          <p:cNvSpPr>
            <a:spLocks noGrp="1"/>
          </p:cNvSpPr>
          <p:nvPr>
            <p:ph idx="1"/>
          </p:nvPr>
        </p:nvSpPr>
        <p:spPr/>
        <p:txBody>
          <a:bodyPr/>
          <a:lstStyle/>
          <a:p>
            <a:r>
              <a:rPr lang="fr-FR" sz="1800" b="0" i="0" strike="noStrike" cap="none" spc="0" baseline="0">
                <a:solidFill>
                  <a:srgbClr val="404040"/>
                </a:solidFill>
                <a:effectLst/>
                <a:latin typeface="Century Gothic"/>
                <a:ea typeface="Century Gothic" charset="0"/>
                <a:cs typeface="Century Gothic"/>
              </a:rPr>
              <a:t>Liste de contacts PoE</a:t>
            </a:r>
          </a:p>
          <a:p>
            <a:r>
              <a:rPr lang="fr-FR" sz="1800" b="0" i="0" strike="noStrike" cap="none" spc="0" baseline="0">
                <a:solidFill>
                  <a:srgbClr val="404040"/>
                </a:solidFill>
                <a:effectLst/>
                <a:latin typeface="Century Gothic"/>
                <a:ea typeface="Century Gothic" charset="0"/>
                <a:cs typeface="Century Gothic"/>
              </a:rPr>
              <a:t>POS pertinentes : protocoles de notification, réponse à la maladie, dépistage, etc.</a:t>
            </a:r>
          </a:p>
          <a:p>
            <a:r>
              <a:rPr lang="fr-FR" sz="1800" b="0" i="0" strike="noStrike" cap="none" spc="0" baseline="0">
                <a:solidFill>
                  <a:srgbClr val="404040"/>
                </a:solidFill>
                <a:effectLst/>
                <a:latin typeface="Century Gothic"/>
                <a:ea typeface="Century Gothic" charset="0"/>
                <a:cs typeface="Century Gothic"/>
              </a:rPr>
              <a:t>Plan de Prévention et de contrôle des infections</a:t>
            </a:r>
          </a:p>
          <a:p>
            <a:r>
              <a:rPr lang="fr-FR" sz="1800" b="0" i="0" strike="noStrike" cap="none" spc="0" baseline="0">
                <a:solidFill>
                  <a:srgbClr val="404040"/>
                </a:solidFill>
                <a:effectLst/>
                <a:latin typeface="Century Gothic"/>
                <a:ea typeface="Century Gothic" charset="0"/>
                <a:cs typeface="Century Gothic"/>
              </a:rPr>
              <a:t>Autres formulaires pertinents (formulaire de localisation de passager, formulaire de réponse à la maladie, etc.)</a:t>
            </a:r>
          </a:p>
          <a:p>
            <a:endParaRPr lang="en-US"/>
          </a:p>
          <a:p>
            <a:endParaRPr lang="en-US"/>
          </a:p>
        </p:txBody>
      </p:sp>
      <p:sp>
        <p:nvSpPr>
          <p:cNvPr id="4" name="Slide Number Placeholder 3">
            <a:extLst>
              <a:ext uri="{FF2B5EF4-FFF2-40B4-BE49-F238E27FC236}">
                <a16:creationId xmlns:a16="http://schemas.microsoft.com/office/drawing/2014/main" id="{5945032E-DA36-BF43-AFDF-BA984DE45FB8}"/>
              </a:ext>
            </a:extLst>
          </p:cNvPr>
          <p:cNvSpPr>
            <a:spLocks noGrp="1"/>
          </p:cNvSpPr>
          <p:nvPr>
            <p:ph type="sldNum" sz="quarter" idx="12"/>
          </p:nvPr>
        </p:nvSpPr>
        <p:spPr/>
        <p:txBody>
          <a:bodyPr/>
          <a:lstStyle/>
          <a:p>
            <a:fld id="{D57F1E4F-1CFF-5643-939E-217C01CDF565}" type="slidenum">
              <a:rPr lang="en-US" smtClean="0"/>
              <a:t>13</a:t>
            </a:fld>
            <a:endParaRPr lang="en-US"/>
          </a:p>
        </p:txBody>
      </p:sp>
    </p:spTree>
    <p:extLst>
      <p:ext uri="{BB962C8B-B14F-4D97-AF65-F5344CB8AC3E}">
        <p14:creationId xmlns:p14="http://schemas.microsoft.com/office/powerpoint/2010/main" val="1658988138"/>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charset="0"/>
                <a:cs typeface="Century Gothic"/>
              </a:rPr>
              <a:t>Objectifs d’apprentissage</a:t>
            </a:r>
          </a:p>
        </p:txBody>
      </p:sp>
      <p:sp>
        <p:nvSpPr>
          <p:cNvPr id="3" name="Content Placeholder 2"/>
          <p:cNvSpPr>
            <a:spLocks noGrp="1"/>
          </p:cNvSpPr>
          <p:nvPr>
            <p:ph idx="1"/>
          </p:nvPr>
        </p:nvSpPr>
        <p:spPr>
          <a:xfrm>
            <a:off x="704850" y="2603500"/>
            <a:ext cx="10674349" cy="3594100"/>
          </a:xfrm>
        </p:spPr>
        <p:txBody>
          <a:bodyPr>
            <a:normAutofit/>
          </a:bodyPr>
          <a:lstStyle/>
          <a:p>
            <a:endParaRPr lang="en-US" sz="2400"/>
          </a:p>
          <a:p>
            <a:r>
              <a:rPr lang="fr-FR" sz="2400" b="0" i="0" strike="noStrike" cap="none" spc="0" baseline="0">
                <a:solidFill>
                  <a:srgbClr val="404040"/>
                </a:solidFill>
                <a:effectLst/>
                <a:latin typeface="Century Gothic"/>
                <a:ea typeface="Century Gothic" charset="0"/>
                <a:cs typeface="Century Gothic"/>
              </a:rPr>
              <a:t>Définir un plan d’intervention d’urgence de santé publique (PIUSP)  </a:t>
            </a:r>
          </a:p>
          <a:p>
            <a:r>
              <a:rPr lang="fr-FR" sz="2400" b="0" i="0" strike="noStrike" cap="none" spc="0" baseline="0">
                <a:solidFill>
                  <a:srgbClr val="404040"/>
                </a:solidFill>
                <a:effectLst/>
                <a:latin typeface="Century Gothic"/>
                <a:ea typeface="Century Gothic" charset="0"/>
                <a:cs typeface="Century Gothic"/>
              </a:rPr>
              <a:t>Expliquer le contenu de base d’un PIUSP </a:t>
            </a:r>
          </a:p>
          <a:p>
            <a:r>
              <a:rPr lang="fr-FR" sz="2400" b="0" i="0" strike="noStrike" cap="none" spc="0" baseline="0">
                <a:solidFill>
                  <a:srgbClr val="404040"/>
                </a:solidFill>
                <a:effectLst/>
                <a:latin typeface="Century Gothic"/>
                <a:ea typeface="Century Gothic" charset="0"/>
                <a:cs typeface="Century Gothic"/>
              </a:rPr>
              <a:t>Partager des exemples de la manière dont un PIUSP est utilisé pendant les épidémies à long terme ou pendant les urgences de santé publique </a:t>
            </a:r>
          </a:p>
          <a:p>
            <a:pPr marL="0" indent="0">
              <a:buNone/>
            </a:pPr>
            <a:endParaRPr lang="en-US" sz="2400"/>
          </a:p>
          <a:p>
            <a:endParaRPr lang="en-US" sz="2000"/>
          </a:p>
          <a:p>
            <a:endParaRPr lang="en-US" sz="2000"/>
          </a:p>
        </p:txBody>
      </p:sp>
      <p:sp>
        <p:nvSpPr>
          <p:cNvPr id="4" name="Slide Number Placeholder 3"/>
          <p:cNvSpPr>
            <a:spLocks noGrp="1"/>
          </p:cNvSpPr>
          <p:nvPr>
            <p:ph type="sldNum" sz="quarter" idx="12"/>
          </p:nvPr>
        </p:nvSpPr>
        <p:spPr/>
        <p:txBody>
          <a:bodyPr/>
          <a:lstStyle/>
          <a:p>
            <a:fld id="{D57F1E4F-1CFF-5643-939E-217C01CDF565}" type="slidenum">
              <a:rPr lang="en-US" smtClean="0"/>
              <a:t>2</a:t>
            </a:fld>
            <a:endParaRPr lang="en-US"/>
          </a:p>
        </p:txBody>
      </p:sp>
    </p:spTree>
    <p:extLst>
      <p:ext uri="{BB962C8B-B14F-4D97-AF65-F5344CB8AC3E}">
        <p14:creationId xmlns:p14="http://schemas.microsoft.com/office/powerpoint/2010/main" val="5643062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3" y="992329"/>
            <a:ext cx="8761413" cy="706964"/>
          </a:xfrm>
        </p:spPr>
        <p:txBody>
          <a:bodyPr/>
          <a:lstStyle/>
          <a:p>
            <a:r>
              <a:rPr lang="fr-FR" sz="3600" b="0" i="0" strike="noStrike" cap="none" spc="0" baseline="0">
                <a:solidFill>
                  <a:srgbClr val="EBEBEB"/>
                </a:solidFill>
                <a:effectLst/>
                <a:latin typeface="Century Gothic"/>
                <a:ea typeface="Century Gothic" charset="0"/>
                <a:cs typeface="Century Gothic"/>
              </a:rPr>
              <a:t>Révision : Quelle est la différence entre une SOP et un PIUSP ?</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619178477"/>
              </p:ext>
            </p:extLst>
          </p:nvPr>
        </p:nvGraphicFramePr>
        <p:xfrm>
          <a:off x="1340984" y="2493552"/>
          <a:ext cx="9604826" cy="2936240"/>
        </p:xfrm>
        <a:graphic>
          <a:graphicData uri="http://schemas.openxmlformats.org/drawingml/2006/table">
            <a:tbl>
              <a:tblPr firstRow="1" bandRow="1">
                <a:tableStyleId>{5C22544A-7EE6-4342-B048-85BDC9FD1C3A}</a:tableStyleId>
              </a:tblPr>
              <a:tblGrid>
                <a:gridCol w="4802413">
                  <a:extLst>
                    <a:ext uri="{9D8B030D-6E8A-4147-A177-3AD203B41FA5}">
                      <a16:colId xmlns:a16="http://schemas.microsoft.com/office/drawing/2014/main" val="1334804974"/>
                    </a:ext>
                  </a:extLst>
                </a:gridCol>
                <a:gridCol w="4802413">
                  <a:extLst>
                    <a:ext uri="{9D8B030D-6E8A-4147-A177-3AD203B41FA5}">
                      <a16:colId xmlns:a16="http://schemas.microsoft.com/office/drawing/2014/main" val="4088061369"/>
                    </a:ext>
                  </a:extLst>
                </a:gridCol>
              </a:tblGrid>
              <a:tr h="370840">
                <a:tc>
                  <a:txBody>
                    <a:bodyPr/>
                    <a:lstStyle/>
                    <a:p>
                      <a:pPr algn="ctr"/>
                      <a:r>
                        <a:rPr lang="fr-FR" sz="1800" b="1" i="0" strike="noStrike" cap="none" spc="0" baseline="0" dirty="0" err="1">
                          <a:solidFill>
                            <a:srgbClr val="000000"/>
                          </a:solidFill>
                          <a:effectLst/>
                          <a:latin typeface="Century Gothic"/>
                          <a:ea typeface="Century Gothic" charset="0"/>
                          <a:cs typeface="Century Gothic"/>
                        </a:rPr>
                        <a:t>PIUSP</a:t>
                      </a:r>
                      <a:endParaRPr lang="fr-FR" sz="1800" b="1" i="0" strike="noStrike" cap="none" spc="0" baseline="0" dirty="0">
                        <a:solidFill>
                          <a:srgbClr val="000000"/>
                        </a:solidFill>
                        <a:effectLst/>
                        <a:latin typeface="Century Gothic"/>
                        <a:ea typeface="Century Gothic" charset="0"/>
                        <a:cs typeface="Century Gothic"/>
                      </a:endParaRPr>
                    </a:p>
                  </a:txBody>
                  <a:tcPr/>
                </a:tc>
                <a:tc>
                  <a:txBody>
                    <a:bodyPr/>
                    <a:lstStyle/>
                    <a:p>
                      <a:pPr algn="ctr"/>
                      <a:r>
                        <a:rPr lang="fr-FR" sz="1800" b="1" i="0" strike="noStrike" cap="none" spc="0" baseline="0">
                          <a:solidFill>
                            <a:srgbClr val="000000"/>
                          </a:solidFill>
                          <a:effectLst/>
                          <a:latin typeface="Century Gothic"/>
                          <a:ea typeface="Century Gothic" charset="0"/>
                          <a:cs typeface="Century Gothic"/>
                        </a:rPr>
                        <a:t>SOP</a:t>
                      </a:r>
                    </a:p>
                  </a:txBody>
                  <a:tcPr/>
                </a:tc>
                <a:extLst>
                  <a:ext uri="{0D108BD9-81ED-4DB2-BD59-A6C34878D82A}">
                    <a16:rowId xmlns:a16="http://schemas.microsoft.com/office/drawing/2014/main" val="2207122943"/>
                  </a:ext>
                </a:extLst>
              </a:tr>
              <a:tr h="370840">
                <a:tc>
                  <a:txBody>
                    <a:bodyPr/>
                    <a:lstStyle/>
                    <a:p>
                      <a:r>
                        <a:rPr lang="fr-FR" sz="1800" b="1" i="0" strike="noStrike" cap="none" spc="0" baseline="0">
                          <a:solidFill>
                            <a:srgbClr val="000000"/>
                          </a:solidFill>
                          <a:effectLst/>
                          <a:latin typeface="Century Gothic"/>
                          <a:ea typeface="Century Gothic" charset="0"/>
                          <a:cs typeface="Century Gothic"/>
                        </a:rPr>
                        <a:t>Un plan multisectoriel</a:t>
                      </a:r>
                    </a:p>
                  </a:txBody>
                  <a:tcPr/>
                </a:tc>
                <a:tc>
                  <a:txBody>
                    <a:bodyPr/>
                    <a:lstStyle/>
                    <a:p>
                      <a:r>
                        <a:rPr lang="fr-FR" sz="1800" b="1" i="0" strike="noStrike" cap="none" spc="0" baseline="0">
                          <a:solidFill>
                            <a:srgbClr val="000000"/>
                          </a:solidFill>
                          <a:effectLst/>
                          <a:latin typeface="Century Gothic"/>
                          <a:ea typeface="Century Gothic" charset="0"/>
                          <a:cs typeface="Century Gothic"/>
                        </a:rPr>
                        <a:t>Peut être multisectorielle ou juste pour une agence</a:t>
                      </a:r>
                      <a:endParaRPr lang="en-US" b="1"/>
                    </a:p>
                  </a:txBody>
                  <a:tcPr/>
                </a:tc>
                <a:extLst>
                  <a:ext uri="{0D108BD9-81ED-4DB2-BD59-A6C34878D82A}">
                    <a16:rowId xmlns:a16="http://schemas.microsoft.com/office/drawing/2014/main" val="1226476338"/>
                  </a:ext>
                </a:extLst>
              </a:tr>
              <a:tr h="370840">
                <a:tc>
                  <a:txBody>
                    <a:bodyPr/>
                    <a:lstStyle/>
                    <a:p>
                      <a:r>
                        <a:rPr lang="fr-FR" sz="1800" b="1" i="0" strike="noStrike" cap="none" spc="0" baseline="0">
                          <a:solidFill>
                            <a:srgbClr val="000000"/>
                          </a:solidFill>
                          <a:effectLst/>
                          <a:latin typeface="Century Gothic"/>
                          <a:ea typeface="Century Gothic" charset="0"/>
                          <a:cs typeface="Century Gothic"/>
                        </a:rPr>
                        <a:t>Décrit la coordination entre les secteurs et les mesures disponibles pour répondre aux maladies transmissibles</a:t>
                      </a:r>
                      <a:endParaRPr lang="en-US" b="1"/>
                    </a:p>
                  </a:txBody>
                  <a:tcPr/>
                </a:tc>
                <a:tc>
                  <a:txBody>
                    <a:bodyPr/>
                    <a:lstStyle/>
                    <a:p>
                      <a:r>
                        <a:rPr lang="fr-FR" sz="1800" b="1" i="0" strike="noStrike" cap="none" spc="0" baseline="0" dirty="0">
                          <a:solidFill>
                            <a:srgbClr val="000000"/>
                          </a:solidFill>
                          <a:effectLst/>
                          <a:latin typeface="Century Gothic"/>
                          <a:ea typeface="Century Gothic" charset="0"/>
                          <a:cs typeface="Century Gothic"/>
                        </a:rPr>
                        <a:t>Décrit des instructions simples pas à pas pour la mise en œuvre d’une partie du </a:t>
                      </a:r>
                      <a:r>
                        <a:rPr lang="fr-FR" sz="1800" b="1" i="0" strike="noStrike" cap="none" spc="0" baseline="0" dirty="0" err="1">
                          <a:solidFill>
                            <a:srgbClr val="000000"/>
                          </a:solidFill>
                          <a:effectLst/>
                          <a:latin typeface="Century Gothic"/>
                          <a:ea typeface="Century Gothic" charset="0"/>
                          <a:cs typeface="Century Gothic"/>
                        </a:rPr>
                        <a:t>PIUSP</a:t>
                      </a:r>
                      <a:r>
                        <a:rPr lang="fr-FR" sz="1800" b="1" i="0" strike="noStrike" cap="none" spc="0" baseline="0" dirty="0">
                          <a:solidFill>
                            <a:srgbClr val="000000"/>
                          </a:solidFill>
                          <a:effectLst/>
                          <a:latin typeface="Century Gothic"/>
                          <a:ea typeface="Century Gothic" charset="0"/>
                          <a:cs typeface="Century Gothic"/>
                        </a:rPr>
                        <a:t> ou un processus autonome</a:t>
                      </a:r>
                      <a:endParaRPr lang="en-US" b="1" dirty="0"/>
                    </a:p>
                  </a:txBody>
                  <a:tcPr/>
                </a:tc>
                <a:extLst>
                  <a:ext uri="{0D108BD9-81ED-4DB2-BD59-A6C34878D82A}">
                    <a16:rowId xmlns:a16="http://schemas.microsoft.com/office/drawing/2014/main" val="3535251717"/>
                  </a:ext>
                </a:extLst>
              </a:tr>
              <a:tr h="370840">
                <a:tc>
                  <a:txBody>
                    <a:bodyPr/>
                    <a:lstStyle/>
                    <a:p>
                      <a:r>
                        <a:rPr lang="fr-FR" sz="1800" b="1" i="0" strike="noStrike" cap="none" spc="0" baseline="0">
                          <a:solidFill>
                            <a:srgbClr val="000000"/>
                          </a:solidFill>
                          <a:effectLst/>
                          <a:latin typeface="Century Gothic"/>
                          <a:ea typeface="Century Gothic" charset="0"/>
                          <a:cs typeface="Century Gothic"/>
                        </a:rPr>
                        <a:t>Lié à d’autres plans d’urgence</a:t>
                      </a:r>
                    </a:p>
                  </a:txBody>
                  <a:tcPr/>
                </a:tc>
                <a:tc>
                  <a:txBody>
                    <a:bodyPr/>
                    <a:lstStyle/>
                    <a:p>
                      <a:r>
                        <a:rPr lang="fr-FR" sz="1800" b="1" i="0" strike="noStrike" cap="none" spc="0" baseline="0">
                          <a:solidFill>
                            <a:srgbClr val="000000"/>
                          </a:solidFill>
                          <a:effectLst/>
                          <a:latin typeface="Century Gothic"/>
                          <a:ea typeface="Century Gothic" charset="0"/>
                          <a:cs typeface="Century Gothic"/>
                        </a:rPr>
                        <a:t>Liée au PIUSP (généralement une annexe)</a:t>
                      </a:r>
                      <a:endParaRPr lang="en-US" b="1"/>
                    </a:p>
                  </a:txBody>
                  <a:tcPr/>
                </a:tc>
                <a:extLst>
                  <a:ext uri="{0D108BD9-81ED-4DB2-BD59-A6C34878D82A}">
                    <a16:rowId xmlns:a16="http://schemas.microsoft.com/office/drawing/2014/main" val="994834718"/>
                  </a:ext>
                </a:extLst>
              </a:tr>
              <a:tr h="370840">
                <a:tc>
                  <a:txBody>
                    <a:bodyPr/>
                    <a:lstStyle/>
                    <a:p>
                      <a:r>
                        <a:rPr lang="fr-FR" sz="1800" b="1" i="0" strike="noStrike" cap="none" spc="0" baseline="0">
                          <a:solidFill>
                            <a:srgbClr val="000000"/>
                          </a:solidFill>
                          <a:effectLst/>
                          <a:latin typeface="Century Gothic"/>
                          <a:ea typeface="Century Gothic" charset="0"/>
                          <a:cs typeface="Century Gothic"/>
                        </a:rPr>
                        <a:t>Long ; généralement plusieurs pages</a:t>
                      </a:r>
                      <a:endParaRPr lang="en-US" b="1"/>
                    </a:p>
                  </a:txBody>
                  <a:tcPr/>
                </a:tc>
                <a:tc>
                  <a:txBody>
                    <a:bodyPr/>
                    <a:lstStyle/>
                    <a:p>
                      <a:r>
                        <a:rPr lang="fr-FR" sz="1800" b="1" i="0" strike="noStrike" cap="none" spc="0" baseline="0" dirty="0">
                          <a:solidFill>
                            <a:srgbClr val="000000"/>
                          </a:solidFill>
                          <a:effectLst/>
                          <a:latin typeface="Century Gothic"/>
                          <a:ea typeface="Century Gothic" charset="0"/>
                          <a:cs typeface="Century Gothic"/>
                        </a:rPr>
                        <a:t>Courte ; généralement moins de 1 page</a:t>
                      </a:r>
                    </a:p>
                  </a:txBody>
                  <a:tcPr/>
                </a:tc>
                <a:extLst>
                  <a:ext uri="{0D108BD9-81ED-4DB2-BD59-A6C34878D82A}">
                    <a16:rowId xmlns:a16="http://schemas.microsoft.com/office/drawing/2014/main" val="1912603641"/>
                  </a:ext>
                </a:extLst>
              </a:tr>
            </a:tbl>
          </a:graphicData>
        </a:graphic>
      </p:graphicFrame>
      <p:sp>
        <p:nvSpPr>
          <p:cNvPr id="4" name="Slide Number Placeholder 3"/>
          <p:cNvSpPr>
            <a:spLocks noGrp="1"/>
          </p:cNvSpPr>
          <p:nvPr>
            <p:ph type="sldNum" sz="quarter" idx="12"/>
          </p:nvPr>
        </p:nvSpPr>
        <p:spPr/>
        <p:txBody>
          <a:bodyPr/>
          <a:lstStyle/>
          <a:p>
            <a:fld id="{D57F1E4F-1CFF-5643-939E-217C01CDF565}" type="slidenum">
              <a:rPr lang="en-US" smtClean="0"/>
              <a:t>3</a:t>
            </a:fld>
            <a:endParaRPr lang="en-US"/>
          </a:p>
        </p:txBody>
      </p:sp>
      <p:sp>
        <p:nvSpPr>
          <p:cNvPr id="3" name="Oval 2">
            <a:extLst>
              <a:ext uri="{FF2B5EF4-FFF2-40B4-BE49-F238E27FC236}">
                <a16:creationId xmlns:a16="http://schemas.microsoft.com/office/drawing/2014/main" id="{05EB3128-882A-9543-8E01-8D67A06D39F9}"/>
              </a:ext>
            </a:extLst>
          </p:cNvPr>
          <p:cNvSpPr/>
          <p:nvPr/>
        </p:nvSpPr>
        <p:spPr>
          <a:xfrm>
            <a:off x="767444" y="1997164"/>
            <a:ext cx="5375954" cy="4241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C8EC20F4-36A5-AE44-B0E1-417713B377DA}"/>
              </a:ext>
            </a:extLst>
          </p:cNvPr>
          <p:cNvSpPr txBox="1"/>
          <p:nvPr/>
        </p:nvSpPr>
        <p:spPr>
          <a:xfrm>
            <a:off x="7106894" y="5535023"/>
            <a:ext cx="4526644" cy="1200329"/>
          </a:xfrm>
          <a:prstGeom prst="rect">
            <a:avLst/>
          </a:prstGeom>
          <a:noFill/>
        </p:spPr>
        <p:txBody>
          <a:bodyPr wrap="square" rtlCol="0">
            <a:spAutoFit/>
          </a:bodyPr>
          <a:lstStyle/>
          <a:p>
            <a:r>
              <a:rPr lang="fr-FR" sz="1800" b="1" i="0" strike="noStrike" cap="none" spc="0" baseline="0" dirty="0">
                <a:solidFill>
                  <a:srgbClr val="000000"/>
                </a:solidFill>
                <a:effectLst/>
                <a:latin typeface="Century Gothic"/>
                <a:ea typeface="Century Gothic" charset="0"/>
                <a:cs typeface="Century Gothic"/>
              </a:rPr>
              <a:t>Parfois employé pendant les urgences de routine, mais certainement pendant les problèmes de santé publique à long terme </a:t>
            </a:r>
          </a:p>
        </p:txBody>
      </p:sp>
      <p:cxnSp>
        <p:nvCxnSpPr>
          <p:cNvPr id="10" name="Straight Arrow Connector 9">
            <a:extLst>
              <a:ext uri="{FF2B5EF4-FFF2-40B4-BE49-F238E27FC236}">
                <a16:creationId xmlns:a16="http://schemas.microsoft.com/office/drawing/2014/main" id="{991C03A2-DE6A-8047-A563-3CBA94D62106}"/>
              </a:ext>
            </a:extLst>
          </p:cNvPr>
          <p:cNvCxnSpPr>
            <a:stCxn id="8" idx="1"/>
          </p:cNvCxnSpPr>
          <p:nvPr/>
        </p:nvCxnSpPr>
        <p:spPr>
          <a:xfrm flipH="1" flipV="1">
            <a:off x="5455670" y="5564311"/>
            <a:ext cx="1651224" cy="57087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0759080"/>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6B14E-09CD-485D-A5DE-881CE02FF5DC}"/>
              </a:ext>
            </a:extLst>
          </p:cNvPr>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charset="0"/>
                <a:cs typeface="Century Gothic"/>
              </a:rPr>
              <a:t>Contexte et objectif : Pourquoi avez-vous besoin d’un PIUSP ?</a:t>
            </a:r>
          </a:p>
        </p:txBody>
      </p:sp>
      <p:sp>
        <p:nvSpPr>
          <p:cNvPr id="3" name="Content Placeholder 2">
            <a:extLst>
              <a:ext uri="{FF2B5EF4-FFF2-40B4-BE49-F238E27FC236}">
                <a16:creationId xmlns:a16="http://schemas.microsoft.com/office/drawing/2014/main" id="{229DFD3A-A1D9-4A9B-A3A0-171F03C1CF96}"/>
              </a:ext>
            </a:extLst>
          </p:cNvPr>
          <p:cNvSpPr>
            <a:spLocks noGrp="1"/>
          </p:cNvSpPr>
          <p:nvPr>
            <p:ph idx="1"/>
          </p:nvPr>
        </p:nvSpPr>
        <p:spPr>
          <a:xfrm>
            <a:off x="694482" y="2603500"/>
            <a:ext cx="10926500" cy="3416300"/>
          </a:xfrm>
        </p:spPr>
        <p:txBody>
          <a:bodyPr>
            <a:normAutofit/>
          </a:bodyPr>
          <a:lstStyle/>
          <a:p>
            <a:pPr lvl="1"/>
            <a:r>
              <a:rPr lang="fr-FR" sz="2000" b="0" i="0" strike="noStrike" cap="none" spc="0" baseline="0">
                <a:solidFill>
                  <a:srgbClr val="404040"/>
                </a:solidFill>
                <a:effectLst/>
                <a:latin typeface="Century Gothic"/>
                <a:ea typeface="Century Gothic" charset="0"/>
                <a:cs typeface="Century Gothic"/>
              </a:rPr>
              <a:t>L’objectif de ce plan est de </a:t>
            </a:r>
            <a:r>
              <a:rPr lang="fr-FR" sz="2000" b="1" i="0" strike="noStrike" cap="none" spc="0" baseline="0">
                <a:solidFill>
                  <a:srgbClr val="404040"/>
                </a:solidFill>
                <a:effectLst/>
                <a:latin typeface="Century Gothic"/>
                <a:ea typeface="Century Gothic" charset="0"/>
                <a:cs typeface="Century Gothic"/>
              </a:rPr>
              <a:t>définir le cadre </a:t>
            </a:r>
            <a:r>
              <a:rPr lang="fr-FR" sz="2000" b="0" i="0" strike="noStrike" cap="none" spc="0" baseline="0">
                <a:solidFill>
                  <a:srgbClr val="404040"/>
                </a:solidFill>
                <a:effectLst/>
                <a:latin typeface="Century Gothic"/>
                <a:ea typeface="Century Gothic" charset="0"/>
                <a:cs typeface="Century Gothic"/>
              </a:rPr>
              <a:t>pour </a:t>
            </a:r>
            <a:r>
              <a:rPr lang="fr-FR" sz="2000" b="1" i="0" strike="noStrike" cap="none" spc="0" baseline="0">
                <a:solidFill>
                  <a:srgbClr val="404040"/>
                </a:solidFill>
                <a:effectLst/>
                <a:latin typeface="Century Gothic"/>
                <a:ea typeface="Century Gothic" charset="0"/>
                <a:cs typeface="Century Gothic"/>
              </a:rPr>
              <a:t>prévenir l’introduction</a:t>
            </a:r>
            <a:r>
              <a:rPr lang="fr-FR" sz="2000" b="0" i="0" strike="noStrike" cap="none" spc="0" baseline="0">
                <a:solidFill>
                  <a:srgbClr val="404040"/>
                </a:solidFill>
                <a:effectLst/>
                <a:latin typeface="Century Gothic"/>
                <a:ea typeface="Century Gothic" charset="0"/>
                <a:cs typeface="Century Gothic"/>
              </a:rPr>
              <a:t>, </a:t>
            </a:r>
            <a:r>
              <a:rPr lang="fr-FR" sz="2000" b="1" i="0" strike="noStrike" cap="none" spc="0" baseline="0">
                <a:solidFill>
                  <a:srgbClr val="404040"/>
                </a:solidFill>
                <a:effectLst/>
                <a:latin typeface="Century Gothic"/>
                <a:ea typeface="Century Gothic" charset="0"/>
                <a:cs typeface="Century Gothic"/>
              </a:rPr>
              <a:t>la transmission</a:t>
            </a:r>
            <a:r>
              <a:rPr lang="fr-FR" sz="2000" b="0" i="0" strike="noStrike" cap="none" spc="0" baseline="0">
                <a:solidFill>
                  <a:srgbClr val="404040"/>
                </a:solidFill>
                <a:effectLst/>
                <a:latin typeface="Century Gothic"/>
                <a:ea typeface="Century Gothic" charset="0"/>
                <a:cs typeface="Century Gothic"/>
              </a:rPr>
              <a:t>, ou </a:t>
            </a:r>
            <a:r>
              <a:rPr lang="fr-FR" sz="2000" b="1" i="0" strike="noStrike" cap="none" spc="0" baseline="0">
                <a:solidFill>
                  <a:srgbClr val="404040"/>
                </a:solidFill>
                <a:effectLst/>
                <a:latin typeface="Century Gothic"/>
                <a:ea typeface="Century Gothic" charset="0"/>
                <a:cs typeface="Century Gothic"/>
              </a:rPr>
              <a:t>la propagation</a:t>
            </a:r>
            <a:r>
              <a:rPr lang="fr-FR" sz="2000" b="0" i="0" strike="noStrike" cap="none" spc="0" baseline="0">
                <a:solidFill>
                  <a:srgbClr val="404040"/>
                </a:solidFill>
                <a:effectLst/>
                <a:latin typeface="Century Gothic"/>
                <a:ea typeface="Century Gothic" charset="0"/>
                <a:cs typeface="Century Gothic"/>
              </a:rPr>
              <a:t> de maladies transmissibles </a:t>
            </a:r>
            <a:r>
              <a:rPr lang="fr-FR" sz="2000" b="1" i="0" strike="noStrike" cap="none" spc="0" baseline="0">
                <a:solidFill>
                  <a:srgbClr val="404040"/>
                </a:solidFill>
                <a:effectLst/>
                <a:latin typeface="Century Gothic"/>
                <a:ea typeface="Century Gothic" charset="0"/>
                <a:cs typeface="Century Gothic"/>
              </a:rPr>
              <a:t>suspectées via un PoE</a:t>
            </a:r>
            <a:r>
              <a:rPr lang="fr-FR" sz="2000" b="0" i="0" strike="noStrike" cap="none" spc="0" baseline="0">
                <a:solidFill>
                  <a:srgbClr val="404040"/>
                </a:solidFill>
                <a:effectLst/>
                <a:latin typeface="Century Gothic"/>
                <a:ea typeface="Century Gothic" charset="0"/>
                <a:cs typeface="Century Gothic"/>
              </a:rPr>
              <a:t>. </a:t>
            </a:r>
          </a:p>
          <a:p>
            <a:pPr lvl="1"/>
            <a:r>
              <a:rPr lang="fr-FR" sz="2000" b="0" i="0" strike="noStrike" cap="none" spc="0" baseline="0">
                <a:solidFill>
                  <a:srgbClr val="404040"/>
                </a:solidFill>
                <a:effectLst/>
                <a:latin typeface="Century Gothic"/>
                <a:ea typeface="Century Gothic" charset="0"/>
                <a:cs typeface="Century Gothic"/>
              </a:rPr>
              <a:t>Ce plan est destiné à </a:t>
            </a:r>
            <a:r>
              <a:rPr lang="fr-FR" sz="2000" b="1" i="0" strike="noStrike" cap="none" spc="0" baseline="0">
                <a:solidFill>
                  <a:srgbClr val="404040"/>
                </a:solidFill>
                <a:effectLst/>
                <a:latin typeface="Century Gothic"/>
                <a:ea typeface="Century Gothic" charset="0"/>
                <a:cs typeface="Century Gothic"/>
              </a:rPr>
              <a:t>décrire la coordination </a:t>
            </a:r>
            <a:r>
              <a:rPr lang="fr-FR" sz="2000" b="0" i="0" strike="noStrike" cap="none" spc="0" baseline="0">
                <a:solidFill>
                  <a:srgbClr val="404040"/>
                </a:solidFill>
                <a:effectLst/>
                <a:latin typeface="Century Gothic"/>
                <a:ea typeface="Century Gothic" charset="0"/>
                <a:cs typeface="Century Gothic"/>
              </a:rPr>
              <a:t>entre les agences et les </a:t>
            </a:r>
            <a:r>
              <a:rPr lang="fr-FR" sz="2000" b="1" i="0" strike="noStrike" cap="none" spc="0" baseline="0">
                <a:solidFill>
                  <a:srgbClr val="404040"/>
                </a:solidFill>
                <a:effectLst/>
                <a:latin typeface="Century Gothic"/>
                <a:ea typeface="Century Gothic" charset="0"/>
                <a:cs typeface="Century Gothic"/>
              </a:rPr>
              <a:t>mesures prises </a:t>
            </a:r>
            <a:r>
              <a:rPr lang="fr-FR" sz="2000" b="0" i="0" strike="noStrike" cap="none" spc="0" baseline="0">
                <a:solidFill>
                  <a:srgbClr val="404040"/>
                </a:solidFill>
                <a:effectLst/>
                <a:latin typeface="Century Gothic"/>
                <a:ea typeface="Century Gothic" charset="0"/>
                <a:cs typeface="Century Gothic"/>
              </a:rPr>
              <a:t>pendant la </a:t>
            </a:r>
            <a:r>
              <a:rPr lang="fr-FR" sz="2000" b="1" i="0" strike="noStrike" cap="none" spc="0" baseline="0">
                <a:solidFill>
                  <a:srgbClr val="404040"/>
                </a:solidFill>
                <a:effectLst/>
                <a:latin typeface="Century Gothic"/>
                <a:ea typeface="Century Gothic" charset="0"/>
                <a:cs typeface="Century Gothic"/>
              </a:rPr>
              <a:t>réponse </a:t>
            </a:r>
            <a:r>
              <a:rPr lang="fr-FR" sz="2000" b="0" i="0" strike="noStrike" cap="none" spc="0" baseline="0">
                <a:solidFill>
                  <a:srgbClr val="404040"/>
                </a:solidFill>
                <a:effectLst/>
                <a:latin typeface="Century Gothic"/>
                <a:ea typeface="Century Gothic" charset="0"/>
                <a:cs typeface="Century Gothic"/>
              </a:rPr>
              <a:t>à une maladie transmissible </a:t>
            </a:r>
            <a:r>
              <a:rPr lang="fr-FR" sz="2000" b="1" i="0" strike="noStrike" cap="none" spc="0" baseline="0">
                <a:solidFill>
                  <a:srgbClr val="404040"/>
                </a:solidFill>
                <a:effectLst/>
                <a:latin typeface="Century Gothic"/>
                <a:ea typeface="Century Gothic" charset="0"/>
                <a:cs typeface="Century Gothic"/>
              </a:rPr>
              <a:t>suspectée ou confirmée.</a:t>
            </a:r>
            <a:r>
              <a:rPr lang="fr-FR" sz="2000" b="0" i="0" strike="noStrike" cap="none" spc="0" baseline="0">
                <a:solidFill>
                  <a:srgbClr val="404040"/>
                </a:solidFill>
                <a:effectLst/>
                <a:latin typeface="Century Gothic"/>
                <a:ea typeface="Century Gothic" charset="0"/>
                <a:cs typeface="Century Gothic"/>
              </a:rPr>
              <a:t> </a:t>
            </a:r>
          </a:p>
        </p:txBody>
      </p:sp>
      <p:sp>
        <p:nvSpPr>
          <p:cNvPr id="4" name="Slide Number Placeholder 3">
            <a:extLst>
              <a:ext uri="{FF2B5EF4-FFF2-40B4-BE49-F238E27FC236}">
                <a16:creationId xmlns:a16="http://schemas.microsoft.com/office/drawing/2014/main" id="{67248EC9-36B7-4868-990E-F3CF8D4E0EFD}"/>
              </a:ext>
            </a:extLst>
          </p:cNvPr>
          <p:cNvSpPr>
            <a:spLocks noGrp="1"/>
          </p:cNvSpPr>
          <p:nvPr>
            <p:ph type="sldNum" sz="quarter" idx="12"/>
          </p:nvPr>
        </p:nvSpPr>
        <p:spPr/>
        <p:txBody>
          <a:bodyPr/>
          <a:lstStyle/>
          <a:p>
            <a:fld id="{D57F1E4F-1CFF-5643-939E-217C01CDF565}" type="slidenum">
              <a:rPr lang="en-US" smtClean="0"/>
              <a:t>4</a:t>
            </a:fld>
            <a:endParaRPr lang="en-US"/>
          </a:p>
        </p:txBody>
      </p:sp>
    </p:spTree>
    <p:extLst>
      <p:ext uri="{BB962C8B-B14F-4D97-AF65-F5344CB8AC3E}">
        <p14:creationId xmlns:p14="http://schemas.microsoft.com/office/powerpoint/2010/main" val="2507251945"/>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814A4-BB94-7043-8D64-4967B034B46F}"/>
              </a:ext>
            </a:extLst>
          </p:cNvPr>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charset="0"/>
                <a:cs typeface="Century Gothic"/>
              </a:rPr>
              <a:t>Considérations principales </a:t>
            </a:r>
          </a:p>
        </p:txBody>
      </p:sp>
      <p:sp>
        <p:nvSpPr>
          <p:cNvPr id="3" name="Content Placeholder 2">
            <a:extLst>
              <a:ext uri="{FF2B5EF4-FFF2-40B4-BE49-F238E27FC236}">
                <a16:creationId xmlns:a16="http://schemas.microsoft.com/office/drawing/2014/main" id="{986C54A2-BE38-9348-BD2C-69008CFB53E7}"/>
              </a:ext>
            </a:extLst>
          </p:cNvPr>
          <p:cNvSpPr>
            <a:spLocks noGrp="1"/>
          </p:cNvSpPr>
          <p:nvPr>
            <p:ph idx="1"/>
          </p:nvPr>
        </p:nvSpPr>
        <p:spPr/>
        <p:txBody>
          <a:bodyPr>
            <a:normAutofit lnSpcReduction="10000"/>
          </a:bodyPr>
          <a:lstStyle/>
          <a:p>
            <a:r>
              <a:rPr lang="fr-FR" sz="2400" b="0" i="0" strike="noStrike" cap="none" spc="0" baseline="0">
                <a:solidFill>
                  <a:srgbClr val="404040"/>
                </a:solidFill>
                <a:effectLst/>
                <a:latin typeface="Century Gothic"/>
                <a:ea typeface="Century Gothic" charset="0"/>
                <a:cs typeface="Century Gothic"/>
              </a:rPr>
              <a:t>Est adapté </a:t>
            </a:r>
            <a:r>
              <a:rPr lang="fr-FR" sz="2400" b="0" i="1" strike="noStrike" cap="none" spc="0" baseline="0">
                <a:solidFill>
                  <a:srgbClr val="404040"/>
                </a:solidFill>
                <a:effectLst/>
                <a:latin typeface="Century Gothic"/>
                <a:ea typeface="Century Gothic" charset="0"/>
                <a:cs typeface="Century Gothic"/>
              </a:rPr>
              <a:t>à </a:t>
            </a:r>
            <a:r>
              <a:rPr lang="fr-FR" sz="2400" b="0" i="0" strike="noStrike" cap="none" spc="0" baseline="0">
                <a:solidFill>
                  <a:srgbClr val="404040"/>
                </a:solidFill>
                <a:effectLst/>
                <a:latin typeface="Century Gothic"/>
                <a:ea typeface="Century Gothic" charset="0"/>
                <a:cs typeface="Century Gothic"/>
              </a:rPr>
              <a:t>l’environnement opérationnel de </a:t>
            </a:r>
            <a:r>
              <a:rPr lang="fr-FR" sz="2400" b="0" i="1" strike="noStrike" cap="none" spc="0" baseline="0">
                <a:solidFill>
                  <a:srgbClr val="404040"/>
                </a:solidFill>
                <a:effectLst/>
                <a:latin typeface="Century Gothic"/>
                <a:ea typeface="Century Gothic" charset="0"/>
                <a:cs typeface="Century Gothic"/>
              </a:rPr>
              <a:t>votre</a:t>
            </a:r>
            <a:r>
              <a:rPr lang="fr-FR" sz="2400" b="0" i="0" strike="noStrike" cap="none" spc="0" baseline="0">
                <a:solidFill>
                  <a:srgbClr val="404040"/>
                </a:solidFill>
                <a:effectLst/>
                <a:latin typeface="Century Gothic"/>
                <a:ea typeface="Century Gothic" charset="0"/>
                <a:cs typeface="Century Gothic"/>
              </a:rPr>
              <a:t> PoE – </a:t>
            </a:r>
            <a:r>
              <a:rPr lang="fr-FR" sz="2400" b="1" i="0" strike="noStrike" cap="none" spc="0" baseline="0">
                <a:solidFill>
                  <a:srgbClr val="404040"/>
                </a:solidFill>
                <a:effectLst/>
                <a:latin typeface="Century Gothic"/>
                <a:ea typeface="Century Gothic" charset="0"/>
                <a:cs typeface="Century Gothic"/>
              </a:rPr>
              <a:t>tous les PoE ne sont pas identiques !</a:t>
            </a:r>
          </a:p>
          <a:p>
            <a:r>
              <a:rPr lang="fr-FR" sz="2400" b="0" i="0" strike="noStrike" cap="none" spc="0" baseline="0">
                <a:solidFill>
                  <a:srgbClr val="404040"/>
                </a:solidFill>
                <a:effectLst/>
                <a:latin typeface="Century Gothic"/>
                <a:ea typeface="Century Gothic" charset="0"/>
                <a:cs typeface="Century Gothic"/>
              </a:rPr>
              <a:t>Réponse coordonnée et en temps voulu</a:t>
            </a:r>
          </a:p>
          <a:p>
            <a:r>
              <a:rPr lang="fr-FR" sz="2400" b="0" i="0" strike="noStrike" cap="none" spc="0" baseline="0">
                <a:solidFill>
                  <a:srgbClr val="404040"/>
                </a:solidFill>
                <a:effectLst/>
                <a:latin typeface="Century Gothic"/>
                <a:ea typeface="Century Gothic" charset="0"/>
                <a:cs typeface="Century Gothic"/>
              </a:rPr>
              <a:t>Mesures efficaces et durables</a:t>
            </a:r>
          </a:p>
          <a:p>
            <a:r>
              <a:rPr lang="fr-FR" sz="2400" b="0" i="0" strike="noStrike" cap="none" spc="0" baseline="0">
                <a:solidFill>
                  <a:srgbClr val="404040"/>
                </a:solidFill>
                <a:effectLst/>
                <a:latin typeface="Century Gothic"/>
                <a:ea typeface="Century Gothic" charset="0"/>
                <a:cs typeface="Century Gothic"/>
              </a:rPr>
              <a:t>Gêne minime pour les voyageurs ou interruption du commerce</a:t>
            </a:r>
          </a:p>
          <a:p>
            <a:r>
              <a:rPr lang="fr-FR" sz="2400" b="0" i="0" strike="noStrike" cap="none" spc="0" baseline="0">
                <a:solidFill>
                  <a:srgbClr val="404040"/>
                </a:solidFill>
                <a:effectLst/>
                <a:latin typeface="Century Gothic"/>
                <a:ea typeface="Century Gothic" charset="0"/>
                <a:cs typeface="Century Gothic"/>
              </a:rPr>
              <a:t>Retour rapide à la stabilité à mesure que l’événement s’estompe</a:t>
            </a:r>
          </a:p>
          <a:p>
            <a:endParaRPr lang="en-US"/>
          </a:p>
          <a:p>
            <a:endParaRPr lang="en-US"/>
          </a:p>
          <a:p>
            <a:endParaRPr lang="en-US"/>
          </a:p>
          <a:p>
            <a:endParaRPr lang="en-US"/>
          </a:p>
        </p:txBody>
      </p:sp>
      <p:sp>
        <p:nvSpPr>
          <p:cNvPr id="4" name="Slide Number Placeholder 3">
            <a:extLst>
              <a:ext uri="{FF2B5EF4-FFF2-40B4-BE49-F238E27FC236}">
                <a16:creationId xmlns:a16="http://schemas.microsoft.com/office/drawing/2014/main" id="{88827175-015F-2645-B807-4ADDC0984B61}"/>
              </a:ext>
            </a:extLst>
          </p:cNvPr>
          <p:cNvSpPr>
            <a:spLocks noGrp="1"/>
          </p:cNvSpPr>
          <p:nvPr>
            <p:ph type="sldNum" sz="quarter" idx="12"/>
          </p:nvPr>
        </p:nvSpPr>
        <p:spPr/>
        <p:txBody>
          <a:bodyPr/>
          <a:lstStyle/>
          <a:p>
            <a:fld id="{D57F1E4F-1CFF-5643-939E-217C01CDF565}" type="slidenum">
              <a:rPr lang="en-US" smtClean="0"/>
              <a:t>5</a:t>
            </a:fld>
            <a:endParaRPr lang="en-US"/>
          </a:p>
        </p:txBody>
      </p:sp>
    </p:spTree>
    <p:extLst>
      <p:ext uri="{BB962C8B-B14F-4D97-AF65-F5344CB8AC3E}">
        <p14:creationId xmlns:p14="http://schemas.microsoft.com/office/powerpoint/2010/main" val="683616136"/>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B5B1E-B124-C54E-80DB-F1618716E746}"/>
              </a:ext>
            </a:extLst>
          </p:cNvPr>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charset="0"/>
                <a:cs typeface="Century Gothic"/>
              </a:rPr>
              <a:t> Activation/désactivation</a:t>
            </a:r>
          </a:p>
        </p:txBody>
      </p:sp>
      <p:sp>
        <p:nvSpPr>
          <p:cNvPr id="3" name="Content Placeholder 2">
            <a:extLst>
              <a:ext uri="{FF2B5EF4-FFF2-40B4-BE49-F238E27FC236}">
                <a16:creationId xmlns:a16="http://schemas.microsoft.com/office/drawing/2014/main" id="{10280D71-E59D-964A-8CAA-4EA85BFF24EB}"/>
              </a:ext>
            </a:extLst>
          </p:cNvPr>
          <p:cNvSpPr>
            <a:spLocks noGrp="1"/>
          </p:cNvSpPr>
          <p:nvPr>
            <p:ph idx="1"/>
          </p:nvPr>
        </p:nvSpPr>
        <p:spPr>
          <a:xfrm>
            <a:off x="1154954" y="2603500"/>
            <a:ext cx="10035785" cy="558800"/>
          </a:xfrm>
        </p:spPr>
        <p:txBody>
          <a:bodyPr>
            <a:normAutofit fontScale="92500"/>
          </a:bodyPr>
          <a:lstStyle/>
          <a:p>
            <a:r>
              <a:rPr lang="fr-FR" sz="2200" b="0" i="0" strike="noStrike" cap="none" spc="0" baseline="0">
                <a:solidFill>
                  <a:srgbClr val="404040"/>
                </a:solidFill>
                <a:effectLst/>
                <a:latin typeface="Century Gothic"/>
                <a:ea typeface="Century Gothic" charset="0"/>
                <a:cs typeface="Century Gothic"/>
              </a:rPr>
              <a:t>Quand souhaitez-vous « activer » ou « désactiver » les mesures du plan ?</a:t>
            </a:r>
          </a:p>
          <a:p>
            <a:endParaRPr lang="en-US" b="1"/>
          </a:p>
        </p:txBody>
      </p:sp>
      <p:sp>
        <p:nvSpPr>
          <p:cNvPr id="4" name="Slide Number Placeholder 3">
            <a:extLst>
              <a:ext uri="{FF2B5EF4-FFF2-40B4-BE49-F238E27FC236}">
                <a16:creationId xmlns:a16="http://schemas.microsoft.com/office/drawing/2014/main" id="{1CDFD6F0-1F12-F640-9C50-1B5B79F0A4B7}"/>
              </a:ext>
            </a:extLst>
          </p:cNvPr>
          <p:cNvSpPr>
            <a:spLocks noGrp="1"/>
          </p:cNvSpPr>
          <p:nvPr>
            <p:ph type="sldNum" sz="quarter" idx="12"/>
          </p:nvPr>
        </p:nvSpPr>
        <p:spPr/>
        <p:txBody>
          <a:bodyPr/>
          <a:lstStyle/>
          <a:p>
            <a:fld id="{D57F1E4F-1CFF-5643-939E-217C01CDF565}" type="slidenum">
              <a:rPr lang="en-US" smtClean="0"/>
              <a:t>6</a:t>
            </a:fld>
            <a:endParaRPr lang="en-US"/>
          </a:p>
        </p:txBody>
      </p:sp>
      <p:sp>
        <p:nvSpPr>
          <p:cNvPr id="5" name="Content Placeholder 2">
            <a:extLst>
              <a:ext uri="{FF2B5EF4-FFF2-40B4-BE49-F238E27FC236}">
                <a16:creationId xmlns:a16="http://schemas.microsoft.com/office/drawing/2014/main" id="{169FD293-B3F4-5B44-B053-45772823F751}"/>
              </a:ext>
            </a:extLst>
          </p:cNvPr>
          <p:cNvSpPr txBox="1"/>
          <p:nvPr/>
        </p:nvSpPr>
        <p:spPr>
          <a:xfrm>
            <a:off x="1154952" y="3526368"/>
            <a:ext cx="10541747" cy="558800"/>
          </a:xfrm>
          <a:prstGeom prst="rect">
            <a:avLst/>
          </a:prstGeom>
        </p:spPr>
        <p:txBody>
          <a:bodyPr vert="horz" lIns="91440" tIns="45720" rIns="91440" bIns="45720" rtlCol="0">
            <a:normAutofit fontScale="87500"/>
          </a:bodyPr>
          <a:lst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r>
              <a:rPr lang="fr-FR" sz="2000" b="1" i="0" strike="noStrike" cap="none" spc="0" baseline="0">
                <a:solidFill>
                  <a:srgbClr val="404040"/>
                </a:solidFill>
                <a:effectLst/>
                <a:latin typeface="Century Gothic"/>
                <a:ea typeface="Century Gothic" charset="0"/>
                <a:cs typeface="Century Gothic"/>
              </a:rPr>
              <a:t>Qui peut donner des exemples du moment où vous pourriez vouloir activer votre PIUSP ?</a:t>
            </a:r>
          </a:p>
          <a:p>
            <a:endParaRPr lang="en-US" b="1"/>
          </a:p>
        </p:txBody>
      </p:sp>
      <p:sp>
        <p:nvSpPr>
          <p:cNvPr id="6" name="TextBox 5">
            <a:extLst>
              <a:ext uri="{FF2B5EF4-FFF2-40B4-BE49-F238E27FC236}">
                <a16:creationId xmlns:a16="http://schemas.microsoft.com/office/drawing/2014/main" id="{9D1E7E39-FBF2-2145-903F-17F79465F18F}"/>
              </a:ext>
            </a:extLst>
          </p:cNvPr>
          <p:cNvSpPr txBox="1"/>
          <p:nvPr/>
        </p:nvSpPr>
        <p:spPr>
          <a:xfrm>
            <a:off x="387973" y="4702384"/>
            <a:ext cx="3467100" cy="2031325"/>
          </a:xfrm>
          <a:prstGeom prst="rect">
            <a:avLst/>
          </a:prstGeom>
          <a:noFill/>
        </p:spPr>
        <p:txBody>
          <a:bodyPr wrap="square" rtlCol="0">
            <a:spAutoFit/>
          </a:bodyPr>
          <a:lstStyle/>
          <a:p>
            <a:pPr lvl="1"/>
            <a:r>
              <a:rPr lang="fr-FR" sz="1800" b="1" i="0" strike="noStrike" cap="none" spc="0" baseline="0" dirty="0">
                <a:solidFill>
                  <a:srgbClr val="00B050"/>
                </a:solidFill>
                <a:effectLst/>
                <a:latin typeface="Century Gothic"/>
                <a:ea typeface="Century Gothic" charset="0"/>
                <a:cs typeface="Century Gothic"/>
              </a:rPr>
              <a:t>OMS déclarant une </a:t>
            </a:r>
            <a:r>
              <a:rPr lang="fr-FR" sz="1800" b="1" i="0" strike="noStrike" cap="none" spc="0" baseline="0" dirty="0" err="1">
                <a:solidFill>
                  <a:srgbClr val="00B050"/>
                </a:solidFill>
                <a:effectLst/>
                <a:latin typeface="Century Gothic"/>
                <a:ea typeface="Century Gothic" charset="0"/>
                <a:cs typeface="Century Gothic"/>
              </a:rPr>
              <a:t>PHEIC</a:t>
            </a:r>
            <a:r>
              <a:rPr lang="fr-FR" sz="1800" b="1" i="0" strike="noStrike" cap="none" spc="0" baseline="0" dirty="0">
                <a:solidFill>
                  <a:srgbClr val="00B050"/>
                </a:solidFill>
                <a:effectLst/>
                <a:latin typeface="Century Gothic"/>
                <a:ea typeface="Century Gothic" charset="0"/>
                <a:cs typeface="Century Gothic"/>
              </a:rPr>
              <a:t> (Urgence de santé publique de portée internationale, en anglais Public </a:t>
            </a:r>
            <a:r>
              <a:rPr lang="fr-FR" sz="1800" b="1" i="0" strike="noStrike" cap="none" spc="0" baseline="0" dirty="0" err="1">
                <a:solidFill>
                  <a:srgbClr val="00B050"/>
                </a:solidFill>
                <a:effectLst/>
                <a:latin typeface="Century Gothic"/>
                <a:ea typeface="Century Gothic" charset="0"/>
                <a:cs typeface="Century Gothic"/>
              </a:rPr>
              <a:t>Health</a:t>
            </a:r>
            <a:r>
              <a:rPr lang="fr-FR" sz="1800" b="1" i="0" strike="noStrike" cap="none" spc="0" baseline="0" dirty="0">
                <a:solidFill>
                  <a:srgbClr val="00B050"/>
                </a:solidFill>
                <a:effectLst/>
                <a:latin typeface="Century Gothic"/>
                <a:ea typeface="Century Gothic" charset="0"/>
                <a:cs typeface="Century Gothic"/>
              </a:rPr>
              <a:t> Emergency of International </a:t>
            </a:r>
            <a:r>
              <a:rPr lang="fr-FR" sz="1800" b="1" i="0" strike="noStrike" cap="none" spc="0" baseline="0" dirty="0" err="1">
                <a:solidFill>
                  <a:srgbClr val="00B050"/>
                </a:solidFill>
                <a:effectLst/>
                <a:latin typeface="Century Gothic"/>
                <a:ea typeface="Century Gothic" charset="0"/>
                <a:cs typeface="Century Gothic"/>
              </a:rPr>
              <a:t>Concern</a:t>
            </a:r>
            <a:r>
              <a:rPr lang="fr-FR" sz="1800" b="1" i="0" strike="noStrike" cap="none" spc="0" baseline="0" dirty="0">
                <a:solidFill>
                  <a:srgbClr val="00B050"/>
                </a:solidFill>
                <a:effectLst/>
                <a:latin typeface="Century Gothic"/>
                <a:ea typeface="Century Gothic" charset="0"/>
                <a:cs typeface="Century Gothic"/>
              </a:rPr>
              <a:t>)</a:t>
            </a:r>
            <a:endParaRPr lang="en-US" sz="2000" b="1" dirty="0">
              <a:solidFill>
                <a:srgbClr val="00B050"/>
              </a:solidFill>
            </a:endParaRPr>
          </a:p>
          <a:p>
            <a:endParaRPr lang="en-US" b="1" dirty="0">
              <a:solidFill>
                <a:srgbClr val="00B050"/>
              </a:solidFill>
            </a:endParaRPr>
          </a:p>
        </p:txBody>
      </p:sp>
      <p:sp>
        <p:nvSpPr>
          <p:cNvPr id="7" name="TextBox 6">
            <a:extLst>
              <a:ext uri="{FF2B5EF4-FFF2-40B4-BE49-F238E27FC236}">
                <a16:creationId xmlns:a16="http://schemas.microsoft.com/office/drawing/2014/main" id="{4C29C717-0828-2948-AA0A-9E909D46A9FC}"/>
              </a:ext>
            </a:extLst>
          </p:cNvPr>
          <p:cNvSpPr txBox="1"/>
          <p:nvPr/>
        </p:nvSpPr>
        <p:spPr>
          <a:xfrm>
            <a:off x="4286250" y="4424923"/>
            <a:ext cx="3890086" cy="1464503"/>
          </a:xfrm>
          <a:prstGeom prst="rect">
            <a:avLst/>
          </a:prstGeom>
          <a:noFill/>
        </p:spPr>
        <p:txBody>
          <a:bodyPr wrap="square" rtlCol="0">
            <a:spAutoFit/>
          </a:bodyPr>
          <a:lstStyle/>
          <a:p>
            <a:pPr lvl="1"/>
            <a:r>
              <a:rPr lang="fr-FR" sz="1800" b="1" i="0" strike="noStrike" cap="none" spc="0" baseline="0">
                <a:solidFill>
                  <a:srgbClr val="FF0000"/>
                </a:solidFill>
                <a:effectLst/>
                <a:latin typeface="Century Gothic"/>
                <a:ea typeface="Century Gothic" charset="0"/>
                <a:cs typeface="Century Gothic"/>
              </a:rPr>
              <a:t>Une maladie transmissible suspectée à un PoE nécessitant une coordination et une réponse multi-agences </a:t>
            </a:r>
            <a:endParaRPr lang="en-US" sz="2000" b="1">
              <a:solidFill>
                <a:srgbClr val="FF0000"/>
              </a:solidFill>
            </a:endParaRPr>
          </a:p>
          <a:p>
            <a:endParaRPr lang="en-US"/>
          </a:p>
        </p:txBody>
      </p:sp>
      <p:sp>
        <p:nvSpPr>
          <p:cNvPr id="8" name="TextBox 7">
            <a:extLst>
              <a:ext uri="{FF2B5EF4-FFF2-40B4-BE49-F238E27FC236}">
                <a16:creationId xmlns:a16="http://schemas.microsoft.com/office/drawing/2014/main" id="{A81499D7-4DBF-ED4A-B5D5-F952B71D0060}"/>
              </a:ext>
            </a:extLst>
          </p:cNvPr>
          <p:cNvSpPr txBox="1"/>
          <p:nvPr/>
        </p:nvSpPr>
        <p:spPr>
          <a:xfrm>
            <a:off x="8607513" y="4449236"/>
            <a:ext cx="3089186" cy="2308324"/>
          </a:xfrm>
          <a:prstGeom prst="rect">
            <a:avLst/>
          </a:prstGeom>
          <a:noFill/>
        </p:spPr>
        <p:txBody>
          <a:bodyPr wrap="square" rtlCol="0">
            <a:spAutoFit/>
          </a:bodyPr>
          <a:lstStyle/>
          <a:p>
            <a:pPr lvl="1"/>
            <a:r>
              <a:rPr lang="fr-FR" sz="1800" b="1" i="0" strike="noStrike" cap="none" spc="0" baseline="0" dirty="0">
                <a:solidFill>
                  <a:srgbClr val="7030A0"/>
                </a:solidFill>
                <a:effectLst/>
                <a:latin typeface="Century Gothic"/>
                <a:ea typeface="Century Gothic" charset="0"/>
                <a:cs typeface="Century Gothic"/>
              </a:rPr>
              <a:t>Un pays activant son Centre d’opérations d’urgence (</a:t>
            </a:r>
            <a:r>
              <a:rPr lang="fr-FR" sz="1800" b="1" i="0" strike="noStrike" cap="none" spc="0" baseline="0" dirty="0" err="1">
                <a:solidFill>
                  <a:srgbClr val="7030A0"/>
                </a:solidFill>
                <a:effectLst/>
                <a:latin typeface="Century Gothic"/>
                <a:ea typeface="Century Gothic" charset="0"/>
                <a:cs typeface="Century Gothic"/>
              </a:rPr>
              <a:t>EOC</a:t>
            </a:r>
            <a:r>
              <a:rPr lang="fr-FR" sz="1800" b="1" i="0" strike="noStrike" cap="none" spc="0" baseline="0" dirty="0">
                <a:solidFill>
                  <a:srgbClr val="7030A0"/>
                </a:solidFill>
                <a:effectLst/>
                <a:latin typeface="Century Gothic"/>
                <a:ea typeface="Century Gothic" charset="0"/>
                <a:cs typeface="Century Gothic"/>
              </a:rPr>
              <a:t>, emergency </a:t>
            </a:r>
            <a:r>
              <a:rPr lang="fr-FR" sz="1800" b="1" i="0" strike="noStrike" cap="none" spc="0" baseline="0" dirty="0" err="1">
                <a:solidFill>
                  <a:srgbClr val="7030A0"/>
                </a:solidFill>
                <a:effectLst/>
                <a:latin typeface="Century Gothic"/>
                <a:ea typeface="Century Gothic" charset="0"/>
                <a:cs typeface="Century Gothic"/>
              </a:rPr>
              <a:t>operations</a:t>
            </a:r>
            <a:r>
              <a:rPr lang="fr-FR" sz="1800" b="1" i="0" strike="noStrike" cap="none" spc="0" baseline="0" dirty="0">
                <a:solidFill>
                  <a:srgbClr val="7030A0"/>
                </a:solidFill>
                <a:effectLst/>
                <a:latin typeface="Century Gothic"/>
                <a:ea typeface="Century Gothic" charset="0"/>
                <a:cs typeface="Century Gothic"/>
              </a:rPr>
              <a:t> center) en réponse à une épidémie locale</a:t>
            </a:r>
            <a:endParaRPr lang="en-US" sz="2000" b="1" dirty="0">
              <a:solidFill>
                <a:srgbClr val="7030A0"/>
              </a:solidFill>
            </a:endParaRPr>
          </a:p>
          <a:p>
            <a:endParaRPr lang="en-US" dirty="0"/>
          </a:p>
        </p:txBody>
      </p:sp>
    </p:spTree>
    <p:extLst>
      <p:ext uri="{BB962C8B-B14F-4D97-AF65-F5344CB8AC3E}">
        <p14:creationId xmlns:p14="http://schemas.microsoft.com/office/powerpoint/2010/main" val="27036445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28094-D6E6-4947-83AC-2E1A919670F4}"/>
              </a:ext>
            </a:extLst>
          </p:cNvPr>
          <p:cNvSpPr>
            <a:spLocks noGrp="1"/>
          </p:cNvSpPr>
          <p:nvPr>
            <p:ph type="title"/>
          </p:nvPr>
        </p:nvSpPr>
        <p:spPr>
          <a:xfrm>
            <a:off x="492424" y="747250"/>
            <a:ext cx="10251775" cy="706964"/>
          </a:xfrm>
        </p:spPr>
        <p:txBody>
          <a:bodyPr/>
          <a:lstStyle/>
          <a:p>
            <a:r>
              <a:rPr lang="fr-FR" sz="3600" b="0" i="0" strike="noStrike" cap="none" spc="0" baseline="0" dirty="0">
                <a:solidFill>
                  <a:srgbClr val="EBEBEB"/>
                </a:solidFill>
                <a:effectLst/>
                <a:latin typeface="Century Gothic"/>
                <a:ea typeface="Century Gothic" charset="0"/>
                <a:cs typeface="Century Gothic"/>
              </a:rPr>
              <a:t>Comment le [</a:t>
            </a:r>
            <a:r>
              <a:rPr lang="fr-FR" sz="3600" b="0" i="0" strike="noStrike" cap="none" spc="0" baseline="0" dirty="0" err="1">
                <a:solidFill>
                  <a:srgbClr val="FF0000"/>
                </a:solidFill>
                <a:effectLst/>
                <a:latin typeface="Century Gothic"/>
                <a:ea typeface="Century Gothic" charset="0"/>
                <a:cs typeface="Century Gothic"/>
              </a:rPr>
              <a:t>PNHF</a:t>
            </a:r>
            <a:r>
              <a:rPr lang="fr-FR" sz="3600" b="0" i="0" strike="noStrike" cap="none" spc="0" baseline="0" dirty="0">
                <a:solidFill>
                  <a:srgbClr val="EBEBEB"/>
                </a:solidFill>
                <a:effectLst/>
                <a:latin typeface="Century Gothic"/>
                <a:ea typeface="Century Gothic" charset="0"/>
                <a:cs typeface="Century Gothic"/>
              </a:rPr>
              <a:t>] est-il averti d’une menace potentielle pour la santé publique ?</a:t>
            </a:r>
          </a:p>
        </p:txBody>
      </p:sp>
      <p:sp>
        <p:nvSpPr>
          <p:cNvPr id="3" name="Content Placeholder 2">
            <a:extLst>
              <a:ext uri="{FF2B5EF4-FFF2-40B4-BE49-F238E27FC236}">
                <a16:creationId xmlns:a16="http://schemas.microsoft.com/office/drawing/2014/main" id="{127DD040-621B-514F-919F-F25F543A8E54}"/>
              </a:ext>
            </a:extLst>
          </p:cNvPr>
          <p:cNvSpPr>
            <a:spLocks noGrp="1"/>
          </p:cNvSpPr>
          <p:nvPr>
            <p:ph idx="1"/>
          </p:nvPr>
        </p:nvSpPr>
        <p:spPr/>
        <p:txBody>
          <a:bodyPr/>
          <a:lstStyle/>
          <a:p>
            <a:r>
              <a:rPr lang="fr-FR" sz="1800" b="0" i="0" strike="noStrike" cap="none" spc="0" baseline="0">
                <a:solidFill>
                  <a:srgbClr val="404040"/>
                </a:solidFill>
                <a:effectLst/>
                <a:latin typeface="Century Gothic"/>
                <a:ea typeface="Century Gothic" charset="0"/>
                <a:cs typeface="Century Gothic"/>
              </a:rPr>
              <a:t>Réseaux de communication</a:t>
            </a:r>
          </a:p>
          <a:p>
            <a:r>
              <a:rPr lang="fr-FR" sz="1800" b="0" i="0" strike="noStrike" cap="none" spc="0" baseline="0">
                <a:solidFill>
                  <a:srgbClr val="404040"/>
                </a:solidFill>
                <a:effectLst/>
                <a:latin typeface="Century Gothic"/>
                <a:ea typeface="Century Gothic" charset="0"/>
                <a:cs typeface="Century Gothic"/>
              </a:rPr>
              <a:t>Ce qui doit être notifié (y compris les signes et les symptômes)</a:t>
            </a:r>
          </a:p>
        </p:txBody>
      </p:sp>
      <p:sp>
        <p:nvSpPr>
          <p:cNvPr id="4" name="Slide Number Placeholder 3">
            <a:extLst>
              <a:ext uri="{FF2B5EF4-FFF2-40B4-BE49-F238E27FC236}">
                <a16:creationId xmlns:a16="http://schemas.microsoft.com/office/drawing/2014/main" id="{2944221E-7879-DB49-A857-3F46859D3E20}"/>
              </a:ext>
            </a:extLst>
          </p:cNvPr>
          <p:cNvSpPr>
            <a:spLocks noGrp="1"/>
          </p:cNvSpPr>
          <p:nvPr>
            <p:ph type="sldNum" sz="quarter" idx="12"/>
          </p:nvPr>
        </p:nvSpPr>
        <p:spPr/>
        <p:txBody>
          <a:bodyPr/>
          <a:lstStyle/>
          <a:p>
            <a:fld id="{D57F1E4F-1CFF-5643-939E-217C01CDF565}" type="slidenum">
              <a:rPr lang="en-US" smtClean="0"/>
              <a:t>7</a:t>
            </a:fld>
            <a:endParaRPr lang="en-US"/>
          </a:p>
        </p:txBody>
      </p:sp>
      <p:pic>
        <p:nvPicPr>
          <p:cNvPr id="5" name="Picture 4">
            <a:extLst>
              <a:ext uri="{FF2B5EF4-FFF2-40B4-BE49-F238E27FC236}">
                <a16:creationId xmlns:a16="http://schemas.microsoft.com/office/drawing/2014/main" id="{E7637593-6E2F-B448-9A02-A5DD97F9B6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0372" y="5073174"/>
            <a:ext cx="775911" cy="1398759"/>
          </a:xfrm>
          <a:prstGeom prst="rect">
            <a:avLst/>
          </a:prstGeom>
        </p:spPr>
      </p:pic>
      <p:pic>
        <p:nvPicPr>
          <p:cNvPr id="6" name="Picture 5">
            <a:extLst>
              <a:ext uri="{FF2B5EF4-FFF2-40B4-BE49-F238E27FC236}">
                <a16:creationId xmlns:a16="http://schemas.microsoft.com/office/drawing/2014/main" id="{74AD2AA4-7E5C-3B4A-BB8A-D072E54B76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2425" y="3669804"/>
            <a:ext cx="725856" cy="1403370"/>
          </a:xfrm>
          <a:prstGeom prst="rect">
            <a:avLst/>
          </a:prstGeom>
        </p:spPr>
      </p:pic>
      <p:pic>
        <p:nvPicPr>
          <p:cNvPr id="7" name="Picture 6">
            <a:extLst>
              <a:ext uri="{FF2B5EF4-FFF2-40B4-BE49-F238E27FC236}">
                <a16:creationId xmlns:a16="http://schemas.microsoft.com/office/drawing/2014/main" id="{5ADBE837-0F69-A643-A4E3-6836A7525D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15075" y="2908280"/>
            <a:ext cx="836760" cy="1403370"/>
          </a:xfrm>
          <a:prstGeom prst="rect">
            <a:avLst/>
          </a:prstGeom>
        </p:spPr>
      </p:pic>
      <p:pic>
        <p:nvPicPr>
          <p:cNvPr id="8" name="Picture 7">
            <a:extLst>
              <a:ext uri="{FF2B5EF4-FFF2-40B4-BE49-F238E27FC236}">
                <a16:creationId xmlns:a16="http://schemas.microsoft.com/office/drawing/2014/main" id="{13D11408-E0F7-DD44-8C8E-E7E01EF8F37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21660" y="3763102"/>
            <a:ext cx="1263319" cy="1126171"/>
          </a:xfrm>
          <a:prstGeom prst="rect">
            <a:avLst/>
          </a:prstGeom>
        </p:spPr>
      </p:pic>
      <p:pic>
        <p:nvPicPr>
          <p:cNvPr id="9" name="Picture 8">
            <a:extLst>
              <a:ext uri="{FF2B5EF4-FFF2-40B4-BE49-F238E27FC236}">
                <a16:creationId xmlns:a16="http://schemas.microsoft.com/office/drawing/2014/main" id="{2FE9AFC8-2A4D-5540-A5DD-C0194246199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578897" y="2804015"/>
            <a:ext cx="987782" cy="1129673"/>
          </a:xfrm>
          <a:prstGeom prst="rect">
            <a:avLst/>
          </a:prstGeom>
        </p:spPr>
      </p:pic>
      <p:pic>
        <p:nvPicPr>
          <p:cNvPr id="10" name="Picture 9">
            <a:extLst>
              <a:ext uri="{FF2B5EF4-FFF2-40B4-BE49-F238E27FC236}">
                <a16:creationId xmlns:a16="http://schemas.microsoft.com/office/drawing/2014/main" id="{511E6B29-9DF3-DB4C-8EE3-35E53A9CFE0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368735" y="4241324"/>
            <a:ext cx="1737533" cy="1014439"/>
          </a:xfrm>
          <a:prstGeom prst="rect">
            <a:avLst/>
          </a:prstGeom>
        </p:spPr>
      </p:pic>
      <p:grpSp>
        <p:nvGrpSpPr>
          <p:cNvPr id="11" name="Group 10">
            <a:extLst>
              <a:ext uri="{FF2B5EF4-FFF2-40B4-BE49-F238E27FC236}">
                <a16:creationId xmlns:a16="http://schemas.microsoft.com/office/drawing/2014/main" id="{684A2089-83EE-1844-AE87-213536595188}"/>
              </a:ext>
            </a:extLst>
          </p:cNvPr>
          <p:cNvGrpSpPr/>
          <p:nvPr/>
        </p:nvGrpSpPr>
        <p:grpSpPr>
          <a:xfrm>
            <a:off x="9148156" y="5097809"/>
            <a:ext cx="1275907" cy="979141"/>
            <a:chOff x="10312904" y="424778"/>
            <a:chExt cx="1275907" cy="979141"/>
          </a:xfrm>
        </p:grpSpPr>
        <p:sp>
          <p:nvSpPr>
            <p:cNvPr id="12" name="Rectangle 11">
              <a:extLst>
                <a:ext uri="{FF2B5EF4-FFF2-40B4-BE49-F238E27FC236}">
                  <a16:creationId xmlns:a16="http://schemas.microsoft.com/office/drawing/2014/main" id="{03048DFB-F11C-F341-942F-FB4E34838D53}"/>
                </a:ext>
              </a:extLst>
            </p:cNvPr>
            <p:cNvSpPr/>
            <p:nvPr/>
          </p:nvSpPr>
          <p:spPr>
            <a:xfrm>
              <a:off x="10312904" y="424778"/>
              <a:ext cx="1275907" cy="9781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ABDAF7D-E4D3-914A-B80A-C62F0FEA8F0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424714" y="462094"/>
              <a:ext cx="1052285" cy="941825"/>
            </a:xfrm>
            <a:prstGeom prst="rect">
              <a:avLst/>
            </a:prstGeom>
          </p:spPr>
        </p:pic>
      </p:grpSp>
    </p:spTree>
    <p:extLst>
      <p:ext uri="{BB962C8B-B14F-4D97-AF65-F5344CB8AC3E}">
        <p14:creationId xmlns:p14="http://schemas.microsoft.com/office/powerpoint/2010/main" val="115470165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749EC-F66F-2F49-A872-DA5CAB014397}"/>
              </a:ext>
            </a:extLst>
          </p:cNvPr>
          <p:cNvSpPr>
            <a:spLocks noGrp="1"/>
          </p:cNvSpPr>
          <p:nvPr>
            <p:ph type="title"/>
          </p:nvPr>
        </p:nvSpPr>
        <p:spPr>
          <a:xfrm>
            <a:off x="495301" y="911016"/>
            <a:ext cx="11334750" cy="706964"/>
          </a:xfrm>
        </p:spPr>
        <p:txBody>
          <a:bodyPr/>
          <a:lstStyle/>
          <a:p>
            <a:r>
              <a:rPr lang="fr-FR" sz="3600" b="0" i="0" strike="noStrike" cap="none" spc="0" baseline="0">
                <a:solidFill>
                  <a:srgbClr val="EBEBEB"/>
                </a:solidFill>
                <a:effectLst/>
                <a:latin typeface="Century Gothic"/>
                <a:ea typeface="Century Gothic" charset="0"/>
                <a:cs typeface="Century Gothic"/>
              </a:rPr>
              <a:t>Comment le PoE répond-il à cette menace sanitaire ?</a:t>
            </a:r>
          </a:p>
        </p:txBody>
      </p:sp>
      <p:sp>
        <p:nvSpPr>
          <p:cNvPr id="3" name="Content Placeholder 2">
            <a:extLst>
              <a:ext uri="{FF2B5EF4-FFF2-40B4-BE49-F238E27FC236}">
                <a16:creationId xmlns:a16="http://schemas.microsoft.com/office/drawing/2014/main" id="{6F248C6A-7CA8-0A44-8576-643151A41CE1}"/>
              </a:ext>
            </a:extLst>
          </p:cNvPr>
          <p:cNvSpPr>
            <a:spLocks noGrp="1"/>
          </p:cNvSpPr>
          <p:nvPr>
            <p:ph idx="1"/>
          </p:nvPr>
        </p:nvSpPr>
        <p:spPr/>
        <p:txBody>
          <a:bodyPr/>
          <a:lstStyle/>
          <a:p>
            <a:r>
              <a:rPr lang="fr-FR" sz="1800" b="0" i="0" strike="noStrike" cap="none" spc="0" baseline="0">
                <a:solidFill>
                  <a:srgbClr val="404040"/>
                </a:solidFill>
                <a:effectLst/>
                <a:latin typeface="Century Gothic"/>
                <a:ea typeface="Century Gothic" charset="0"/>
                <a:cs typeface="Century Gothic"/>
              </a:rPr>
              <a:t>Où le moyen de transport (avion) est-il « garé » ?</a:t>
            </a:r>
          </a:p>
          <a:p>
            <a:r>
              <a:rPr lang="fr-FR" sz="1800" b="0" i="0" strike="noStrike" cap="none" spc="0" baseline="0">
                <a:solidFill>
                  <a:srgbClr val="404040"/>
                </a:solidFill>
                <a:effectLst/>
                <a:latin typeface="Century Gothic"/>
                <a:ea typeface="Century Gothic" charset="0"/>
                <a:cs typeface="Century Gothic"/>
              </a:rPr>
              <a:t>Quelle agence dirigera la réponse à la maladie ?</a:t>
            </a:r>
          </a:p>
          <a:p>
            <a:r>
              <a:rPr lang="fr-FR" sz="1800" b="0" i="0" strike="noStrike" cap="none" spc="0" baseline="0">
                <a:solidFill>
                  <a:srgbClr val="404040"/>
                </a:solidFill>
                <a:effectLst/>
                <a:latin typeface="Century Gothic"/>
                <a:ea typeface="Century Gothic" charset="0"/>
                <a:cs typeface="Century Gothic"/>
              </a:rPr>
              <a:t>Quelle est la composition de votre équipe de réponse ?</a:t>
            </a:r>
          </a:p>
          <a:p>
            <a:pPr lvl="1"/>
            <a:r>
              <a:rPr lang="fr-FR" sz="1600" b="0" i="0" strike="noStrike" cap="none" spc="0" baseline="0">
                <a:solidFill>
                  <a:srgbClr val="404040"/>
                </a:solidFill>
                <a:effectLst/>
                <a:latin typeface="Century Gothic"/>
                <a:ea typeface="Century Gothic" charset="0"/>
                <a:cs typeface="Century Gothic"/>
              </a:rPr>
              <a:t>Quelle agence monte la première à bord du moyen de transport ?</a:t>
            </a:r>
          </a:p>
          <a:p>
            <a:pPr lvl="1"/>
            <a:r>
              <a:rPr lang="fr-FR" sz="1600" b="0" i="0" strike="noStrike" cap="none" spc="0" baseline="0">
                <a:solidFill>
                  <a:srgbClr val="404040"/>
                </a:solidFill>
                <a:effectLst/>
                <a:latin typeface="Century Gothic"/>
                <a:ea typeface="Century Gothic" charset="0"/>
                <a:cs typeface="Century Gothic"/>
              </a:rPr>
              <a:t>Qui interroge-t-on/comment mène-t-on les évaluations de santé ?</a:t>
            </a:r>
          </a:p>
          <a:p>
            <a:pPr lvl="1"/>
            <a:r>
              <a:rPr lang="fr-FR" sz="1600" b="0" i="0" strike="noStrike" cap="none" spc="0" baseline="0">
                <a:solidFill>
                  <a:srgbClr val="404040"/>
                </a:solidFill>
                <a:effectLst/>
                <a:latin typeface="Century Gothic"/>
                <a:ea typeface="Century Gothic" charset="0"/>
                <a:cs typeface="Century Gothic"/>
              </a:rPr>
              <a:t>POS de référence</a:t>
            </a:r>
          </a:p>
        </p:txBody>
      </p:sp>
      <p:sp>
        <p:nvSpPr>
          <p:cNvPr id="4" name="Slide Number Placeholder 3">
            <a:extLst>
              <a:ext uri="{FF2B5EF4-FFF2-40B4-BE49-F238E27FC236}">
                <a16:creationId xmlns:a16="http://schemas.microsoft.com/office/drawing/2014/main" id="{440B88EC-E52B-BF44-A0C7-D1CF3FB8E276}"/>
              </a:ext>
            </a:extLst>
          </p:cNvPr>
          <p:cNvSpPr>
            <a:spLocks noGrp="1"/>
          </p:cNvSpPr>
          <p:nvPr>
            <p:ph type="sldNum" sz="quarter" idx="12"/>
          </p:nvPr>
        </p:nvSpPr>
        <p:spPr/>
        <p:txBody>
          <a:bodyPr/>
          <a:lstStyle/>
          <a:p>
            <a:fld id="{D57F1E4F-1CFF-5643-939E-217C01CDF565}" type="slidenum">
              <a:rPr lang="en-US" smtClean="0"/>
              <a:t>8</a:t>
            </a:fld>
            <a:endParaRPr lang="en-US"/>
          </a:p>
        </p:txBody>
      </p:sp>
    </p:spTree>
    <p:extLst>
      <p:ext uri="{BB962C8B-B14F-4D97-AF65-F5344CB8AC3E}">
        <p14:creationId xmlns:p14="http://schemas.microsoft.com/office/powerpoint/2010/main" val="117653456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D67EF1-01D2-E44D-8AF3-EB4D79B2B70A}"/>
              </a:ext>
            </a:extLst>
          </p:cNvPr>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charset="0"/>
                <a:cs typeface="Century Gothic"/>
              </a:rPr>
              <a:t>Centre d’opérations d’urgence (EOC)</a:t>
            </a:r>
          </a:p>
        </p:txBody>
      </p:sp>
      <p:sp>
        <p:nvSpPr>
          <p:cNvPr id="3" name="Content Placeholder 2">
            <a:extLst>
              <a:ext uri="{FF2B5EF4-FFF2-40B4-BE49-F238E27FC236}">
                <a16:creationId xmlns:a16="http://schemas.microsoft.com/office/drawing/2014/main" id="{40CF3D68-BEF3-484C-BFE4-3958375A2678}"/>
              </a:ext>
            </a:extLst>
          </p:cNvPr>
          <p:cNvSpPr>
            <a:spLocks noGrp="1"/>
          </p:cNvSpPr>
          <p:nvPr>
            <p:ph idx="1"/>
          </p:nvPr>
        </p:nvSpPr>
        <p:spPr>
          <a:xfrm>
            <a:off x="1154955" y="2603500"/>
            <a:ext cx="8761412" cy="1168400"/>
          </a:xfrm>
        </p:spPr>
        <p:txBody>
          <a:bodyPr/>
          <a:lstStyle/>
          <a:p>
            <a:r>
              <a:rPr lang="fr-FR" sz="1800" b="0" i="0" strike="noStrike" cap="none" spc="0" baseline="0">
                <a:solidFill>
                  <a:srgbClr val="404040"/>
                </a:solidFill>
                <a:effectLst/>
                <a:latin typeface="Century Gothic"/>
                <a:ea typeface="Century Gothic" charset="0"/>
                <a:cs typeface="Century Gothic"/>
              </a:rPr>
              <a:t>Votre PoE dispose-t-il d’un EOC ? </a:t>
            </a:r>
          </a:p>
          <a:p>
            <a:r>
              <a:rPr lang="fr-FR" sz="1800" b="0" i="0" strike="noStrike" cap="none" spc="0" baseline="0">
                <a:solidFill>
                  <a:srgbClr val="404040"/>
                </a:solidFill>
                <a:effectLst/>
                <a:latin typeface="Century Gothic"/>
                <a:ea typeface="Century Gothic" charset="0"/>
                <a:cs typeface="Century Gothic"/>
              </a:rPr>
              <a:t>Comment communiquez-vous avec eux ?</a:t>
            </a:r>
          </a:p>
          <a:p>
            <a:r>
              <a:rPr lang="fr-FR" sz="1800" b="0" i="0" strike="noStrike" cap="none" spc="0" baseline="0">
                <a:solidFill>
                  <a:srgbClr val="404040"/>
                </a:solidFill>
                <a:effectLst/>
                <a:latin typeface="Century Gothic"/>
                <a:ea typeface="Century Gothic" charset="0"/>
                <a:cs typeface="Century Gothic"/>
              </a:rPr>
              <a:t>Existe-t-il un EOC national ou un EOC régional ?</a:t>
            </a:r>
          </a:p>
          <a:p>
            <a:endParaRPr lang="en-US"/>
          </a:p>
          <a:p>
            <a:endParaRPr lang="en-US"/>
          </a:p>
        </p:txBody>
      </p:sp>
      <p:sp>
        <p:nvSpPr>
          <p:cNvPr id="4" name="Slide Number Placeholder 3">
            <a:extLst>
              <a:ext uri="{FF2B5EF4-FFF2-40B4-BE49-F238E27FC236}">
                <a16:creationId xmlns:a16="http://schemas.microsoft.com/office/drawing/2014/main" id="{5F4CE69D-ABF9-7749-96AF-AE432E0EB907}"/>
              </a:ext>
            </a:extLst>
          </p:cNvPr>
          <p:cNvSpPr>
            <a:spLocks noGrp="1"/>
          </p:cNvSpPr>
          <p:nvPr>
            <p:ph type="sldNum" sz="quarter" idx="12"/>
          </p:nvPr>
        </p:nvSpPr>
        <p:spPr/>
        <p:txBody>
          <a:bodyPr/>
          <a:lstStyle/>
          <a:p>
            <a:fld id="{D57F1E4F-1CFF-5643-939E-217C01CDF565}" type="slidenum">
              <a:rPr lang="en-US" smtClean="0"/>
              <a:t>9</a:t>
            </a:fld>
            <a:endParaRPr lang="en-US"/>
          </a:p>
        </p:txBody>
      </p:sp>
    </p:spTree>
    <p:extLst>
      <p:ext uri="{BB962C8B-B14F-4D97-AF65-F5344CB8AC3E}">
        <p14:creationId xmlns:p14="http://schemas.microsoft.com/office/powerpoint/2010/main" val="34548411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9.04.30"/>
  <p:tag name="AS_TITLE" val="Aspose.Slides for Java"/>
  <p:tag name="AS_VERSION" val="19.4"/>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Arial"/>
        <a:cs typeface="Arial"/>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Arial"/>
        <a:cs typeface="Arial"/>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fillRect/>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0</TotalTime>
  <Words>1098</Words>
  <Application>Microsoft Office PowerPoint</Application>
  <PresentationFormat>Widescreen</PresentationFormat>
  <Paragraphs>118</Paragraphs>
  <Slides>13</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Century Gothic</vt:lpstr>
      <vt:lpstr>Wingdings 3</vt:lpstr>
      <vt:lpstr>Ion Boardroom</vt:lpstr>
      <vt:lpstr>Planification des  urgences prolongées</vt:lpstr>
      <vt:lpstr>Objectifs d’apprentissage</vt:lpstr>
      <vt:lpstr>Révision : Quelle est la différence entre une SOP et un PIUSP ?</vt:lpstr>
      <vt:lpstr>Contexte et objectif : Pourquoi avez-vous besoin d’un PIUSP ?</vt:lpstr>
      <vt:lpstr>Considérations principales </vt:lpstr>
      <vt:lpstr> Activation/désactivation</vt:lpstr>
      <vt:lpstr>Comment le [PNHF] est-il averti d’une menace potentielle pour la santé publique ?</vt:lpstr>
      <vt:lpstr>Comment le PoE répond-il à cette menace sanitaire ?</vt:lpstr>
      <vt:lpstr>Centre d’opérations d’urgence (EOC)</vt:lpstr>
      <vt:lpstr>Capacité d’intervention</vt:lpstr>
      <vt:lpstr>Mesures de réponse de santé publique</vt:lpstr>
      <vt:lpstr>Rôles et responsabilités : Partie la plus importante du plan</vt:lpstr>
      <vt:lpstr>Annexes pertinentes</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Hanlon, Chelsea (CDC/DDID/NCEZID/DGMQ) (CTR)</cp:lastModifiedBy>
  <cp:revision>116</cp:revision>
  <dcterms:created xsi:type="dcterms:W3CDTF">2018-05-15T08:59:29Z</dcterms:created>
  <dcterms:modified xsi:type="dcterms:W3CDTF">2021-05-04T15:11:46Z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2021-05-04T15:11:46Z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3fe2e397-03b4-4910-b885-d27ea955d694</vt:lpwstr>
  </property>
  <property fmtid="{D5CDD505-2E9C-101B-9397-08002B2CF9AE}" pid="8" name="MSIP_Label_7b94a7b8-f06c-4dfe-bdcc-9b548fd58c31_ContentBits">
    <vt:lpwstr>0</vt:lpwstr>
  </property>
</Properties>
</file>